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9" r:id="rId15"/>
    <p:sldId id="268" r:id="rId16"/>
    <p:sldId id="271" r:id="rId17"/>
    <p:sldId id="272" r:id="rId18"/>
    <p:sldId id="273" r:id="rId19"/>
    <p:sldId id="274" r:id="rId20"/>
    <p:sldId id="275" r:id="rId21"/>
    <p:sldId id="276" r:id="rId22"/>
    <p:sldId id="278" r:id="rId23"/>
    <p:sldId id="277" r:id="rId24"/>
    <p:sldId id="280" r:id="rId25"/>
    <p:sldId id="279" r:id="rId26"/>
    <p:sldId id="281" r:id="rId27"/>
    <p:sldId id="282" r:id="rId28"/>
    <p:sldId id="283" r:id="rId29"/>
    <p:sldId id="284" r:id="rId30"/>
    <p:sldId id="285" r:id="rId31"/>
    <p:sldId id="286" r:id="rId32"/>
  </p:sldIdLst>
  <p:sldSz cx="9144000" cy="5715000" type="screen16x1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4624" autoAdjust="0"/>
  </p:normalViewPr>
  <p:slideViewPr>
    <p:cSldViewPr>
      <p:cViewPr varScale="1">
        <p:scale>
          <a:sx n="83" d="100"/>
          <a:sy n="83" d="100"/>
        </p:scale>
        <p:origin x="-978" y="-84"/>
      </p:cViewPr>
      <p:guideLst>
        <p:guide orient="horz" pos="1800"/>
        <p:guide pos="2880"/>
      </p:guideLst>
    </p:cSldViewPr>
  </p:slideViewPr>
  <p:outlineViewPr>
    <p:cViewPr>
      <p:scale>
        <a:sx n="33" d="100"/>
        <a:sy n="33" d="100"/>
      </p:scale>
      <p:origin x="0" y="156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92334-73E9-4ABC-922C-AB69CCC15317}" type="datetimeFigureOut">
              <a:rPr lang="tr-TR" smtClean="0"/>
              <a:pPr/>
              <a:t>24.12.2017</a:t>
            </a:fld>
            <a:endParaRPr lang="tr-TR"/>
          </a:p>
        </p:txBody>
      </p:sp>
      <p:sp>
        <p:nvSpPr>
          <p:cNvPr id="4" name="3 Slayt Görüntüsü Yer Tutucusu"/>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885DE-29F1-46AC-B736-750D9ECA584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9885DE-29F1-46AC-B736-750D9ECA584D}" type="slidenum">
              <a:rPr lang="tr-TR" smtClean="0"/>
              <a:pPr/>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5715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58131"/>
            <a:ext cx="9013372" cy="557683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2667000"/>
            <a:ext cx="6400800" cy="13335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3" y="1207753"/>
            <a:ext cx="9021537" cy="1272791"/>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3" y="1163934"/>
            <a:ext cx="9021537" cy="10048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3" y="2480542"/>
            <a:ext cx="9021537" cy="9211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254943"/>
            <a:ext cx="8229600" cy="1225021"/>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868"/>
            <a:ext cx="2011680" cy="487627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28867"/>
            <a:ext cx="5562600" cy="48762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206500"/>
            <a:ext cx="7772400" cy="3810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5715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58131"/>
            <a:ext cx="9013372" cy="557683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793751"/>
            <a:ext cx="7772400" cy="1135062"/>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123282"/>
            <a:ext cx="7772400" cy="1115219"/>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5" name="4 Altbilgi Yer Tutucusu"/>
          <p:cNvSpPr>
            <a:spLocks noGrp="1"/>
          </p:cNvSpPr>
          <p:nvPr>
            <p:ph type="ftr" sz="quarter" idx="11"/>
          </p:nvPr>
        </p:nvSpPr>
        <p:spPr>
          <a:xfrm>
            <a:off x="800100" y="5143500"/>
            <a:ext cx="4000500" cy="381000"/>
          </a:xfrm>
        </p:spPr>
        <p:txBody>
          <a:bodyPr/>
          <a:lstStyle/>
          <a:p>
            <a:endParaRPr lang="tr-TR"/>
          </a:p>
        </p:txBody>
      </p:sp>
      <p:sp>
        <p:nvSpPr>
          <p:cNvPr id="7" name="6 Dikdörtgen"/>
          <p:cNvSpPr/>
          <p:nvPr/>
        </p:nvSpPr>
        <p:spPr>
          <a:xfrm flipV="1">
            <a:off x="69414" y="1980692"/>
            <a:ext cx="9013515" cy="762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8" y="1951231"/>
            <a:ext cx="9013781" cy="3809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8" y="2057400"/>
            <a:ext cx="9014621" cy="3810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5173980"/>
            <a:ext cx="457200" cy="3810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206500"/>
            <a:ext cx="3749040" cy="3810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206500"/>
            <a:ext cx="3749040" cy="3810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27542"/>
            <a:ext cx="7772400" cy="9525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206500"/>
            <a:ext cx="3733800" cy="635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206500"/>
            <a:ext cx="3733800" cy="635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1873250"/>
            <a:ext cx="3733800" cy="32385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1873250"/>
            <a:ext cx="3733800" cy="32385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5715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58129"/>
            <a:ext cx="9013372" cy="557784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27542"/>
            <a:ext cx="7772400" cy="9525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333500"/>
            <a:ext cx="1905000" cy="37465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333500"/>
            <a:ext cx="5715000" cy="37465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083792"/>
            <a:ext cx="7315200" cy="435240"/>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4538188"/>
            <a:ext cx="7315200" cy="5715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24.12.2017</a:t>
            </a:fld>
            <a:endParaRPr lang="tr-TR"/>
          </a:p>
        </p:txBody>
      </p:sp>
      <p:sp>
        <p:nvSpPr>
          <p:cNvPr id="6" name="5 Altbilgi Yer Tutucusu"/>
          <p:cNvSpPr>
            <a:spLocks noGrp="1"/>
          </p:cNvSpPr>
          <p:nvPr>
            <p:ph type="ftr" sz="quarter" idx="11"/>
          </p:nvPr>
        </p:nvSpPr>
        <p:spPr>
          <a:xfrm>
            <a:off x="914400" y="5143500"/>
            <a:ext cx="3886200" cy="381000"/>
          </a:xfrm>
        </p:spPr>
        <p:txBody>
          <a:bodyPr/>
          <a:lstStyle/>
          <a:p>
            <a:endParaRPr lang="tr-TR"/>
          </a:p>
        </p:txBody>
      </p:sp>
      <p:sp>
        <p:nvSpPr>
          <p:cNvPr id="7" name="6 Slayt Numarası Yer Tutucusu"/>
          <p:cNvSpPr>
            <a:spLocks noGrp="1"/>
          </p:cNvSpPr>
          <p:nvPr>
            <p:ph type="sldNum" sz="quarter" idx="12"/>
          </p:nvPr>
        </p:nvSpPr>
        <p:spPr>
          <a:xfrm>
            <a:off x="146304" y="5173980"/>
            <a:ext cx="457200" cy="381000"/>
          </a:xfrm>
        </p:spPr>
        <p:txBody>
          <a:bodyPr/>
          <a:lstStyle/>
          <a:p>
            <a:fld id="{B1DEFA8C-F947-479F-BE07-76B6B3F80BF1}" type="slidenum">
              <a:rPr lang="tr-TR" smtClean="0"/>
              <a:pPr/>
              <a:t>‹#›</a:t>
            </a:fld>
            <a:endParaRPr lang="tr-TR"/>
          </a:p>
        </p:txBody>
      </p:sp>
      <p:sp>
        <p:nvSpPr>
          <p:cNvPr id="11" name="10 Dikdörtgen"/>
          <p:cNvSpPr/>
          <p:nvPr/>
        </p:nvSpPr>
        <p:spPr>
          <a:xfrm flipV="1">
            <a:off x="68307" y="3902962"/>
            <a:ext cx="9006840" cy="762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10" y="3875396"/>
            <a:ext cx="9006639" cy="3809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2" y="3977688"/>
            <a:ext cx="9006637" cy="4067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10" y="55563"/>
            <a:ext cx="9001873" cy="3817938"/>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5715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58129"/>
            <a:ext cx="9013372" cy="557784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28866"/>
            <a:ext cx="7772400" cy="9525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206500"/>
            <a:ext cx="7772400" cy="3810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5159374"/>
            <a:ext cx="2476500" cy="396876"/>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24.12.2017</a:t>
            </a:fld>
            <a:endParaRPr lang="tr-TR"/>
          </a:p>
        </p:txBody>
      </p:sp>
      <p:sp>
        <p:nvSpPr>
          <p:cNvPr id="3" name="2 Altbilgi Yer Tutucusu"/>
          <p:cNvSpPr>
            <a:spLocks noGrp="1"/>
          </p:cNvSpPr>
          <p:nvPr>
            <p:ph type="ftr" sz="quarter" idx="3"/>
          </p:nvPr>
        </p:nvSpPr>
        <p:spPr>
          <a:xfrm>
            <a:off x="914400" y="5143500"/>
            <a:ext cx="3962400" cy="3810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5175250"/>
            <a:ext cx="457200" cy="3810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rgm.meb.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sinav.meb.gov.t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95400" y="3145532"/>
            <a:ext cx="6400800" cy="1152128"/>
          </a:xfrm>
        </p:spPr>
        <p:txBody>
          <a:bodyPr>
            <a:normAutofit/>
          </a:bodyPr>
          <a:lstStyle/>
          <a:p>
            <a:endParaRPr lang="tr-TR" sz="2400" b="1" dirty="0" smtClean="0">
              <a:solidFill>
                <a:schemeClr val="tx1">
                  <a:lumMod val="65000"/>
                  <a:lumOff val="35000"/>
                </a:schemeClr>
              </a:solidFill>
            </a:endParaRPr>
          </a:p>
          <a:p>
            <a:r>
              <a:rPr lang="tr-TR" sz="2400" b="1" dirty="0" smtClean="0">
                <a:solidFill>
                  <a:schemeClr val="tx1">
                    <a:lumMod val="65000"/>
                    <a:lumOff val="35000"/>
                  </a:schemeClr>
                </a:solidFill>
              </a:rPr>
              <a:t>Rehberlik Servisi</a:t>
            </a:r>
            <a:endParaRPr lang="tr-TR" sz="2400" b="1" dirty="0">
              <a:solidFill>
                <a:schemeClr val="tx1">
                  <a:lumMod val="65000"/>
                  <a:lumOff val="35000"/>
                </a:schemeClr>
              </a:solidFill>
            </a:endParaRPr>
          </a:p>
        </p:txBody>
      </p:sp>
      <p:sp>
        <p:nvSpPr>
          <p:cNvPr id="2" name="1 Başlık"/>
          <p:cNvSpPr>
            <a:spLocks noGrp="1"/>
          </p:cNvSpPr>
          <p:nvPr>
            <p:ph type="ctrTitle"/>
          </p:nvPr>
        </p:nvSpPr>
        <p:spPr>
          <a:xfrm>
            <a:off x="323528" y="1489348"/>
            <a:ext cx="8064896" cy="864096"/>
          </a:xfrm>
        </p:spPr>
        <p:txBody>
          <a:bodyPr>
            <a:noAutofit/>
          </a:bodyPr>
          <a:lstStyle/>
          <a:p>
            <a:r>
              <a:rPr lang="tr-TR" sz="2800" b="1" dirty="0" smtClean="0"/>
              <a:t> BİLİM VE SANAT MERKEZLERİ </a:t>
            </a:r>
            <a:br>
              <a:rPr lang="tr-TR" sz="2800" b="1" dirty="0" smtClean="0"/>
            </a:br>
            <a:r>
              <a:rPr lang="tr-TR" sz="2800" b="1" dirty="0" smtClean="0"/>
              <a:t>ÖĞRENCİ TANILAMA SÜRECİ </a:t>
            </a:r>
            <a:br>
              <a:rPr lang="tr-TR" sz="2800" b="1" dirty="0" smtClean="0"/>
            </a:br>
            <a:r>
              <a:rPr lang="tr-TR" sz="2800" b="1" dirty="0" smtClean="0"/>
              <a:t>VELİ BİLGİLENDİRME TOPLANTISI</a:t>
            </a:r>
            <a:endParaRPr lang="tr-T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solidFill>
                  <a:schemeClr val="accent1"/>
                </a:solidFill>
              </a:rPr>
              <a:t>3.Bireysel Yetenekleri Fark Ettirme Programı</a:t>
            </a:r>
            <a:endParaRPr lang="tr-TR" sz="3200" dirty="0">
              <a:solidFill>
                <a:schemeClr val="accent1"/>
              </a:solidFill>
            </a:endParaRPr>
          </a:p>
        </p:txBody>
      </p:sp>
      <p:sp>
        <p:nvSpPr>
          <p:cNvPr id="3" name="2 İçerik Yer Tutucusu"/>
          <p:cNvSpPr>
            <a:spLocks noGrp="1"/>
          </p:cNvSpPr>
          <p:nvPr>
            <p:ph sz="quarter" idx="1"/>
          </p:nvPr>
        </p:nvSpPr>
        <p:spPr/>
        <p:txBody>
          <a:bodyPr>
            <a:normAutofit/>
          </a:bodyPr>
          <a:lstStyle/>
          <a:p>
            <a:pPr>
              <a:lnSpc>
                <a:spcPct val="150000"/>
              </a:lnSpc>
            </a:pPr>
            <a:r>
              <a:rPr lang="tr-TR" sz="2000" dirty="0" smtClean="0"/>
              <a:t>Destek eğitim programı sonunda elde edilen veriler doğrultusunda bu programın uygulanabilmesi için öğrenciler gruplara ayrılır. Öğrencilerin bireysel yeteneklerini fark ettirebilmek amacıyla yaratıcılıklarını öne çıkaran disiplinlere yönelik programlar hazırlanır ve uygulanır.</a:t>
            </a:r>
            <a:endParaRPr lang="tr-T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solidFill>
                  <a:schemeClr val="accent1"/>
                </a:solidFill>
              </a:rPr>
              <a:t>4. Özel Yetenekleri Geliştirme Programı</a:t>
            </a:r>
            <a:endParaRPr lang="tr-TR" sz="3200" dirty="0">
              <a:solidFill>
                <a:schemeClr val="accent1"/>
              </a:solidFill>
            </a:endParaRPr>
          </a:p>
        </p:txBody>
      </p:sp>
      <p:sp>
        <p:nvSpPr>
          <p:cNvPr id="3" name="2 İçerik Yer Tutucusu"/>
          <p:cNvSpPr>
            <a:spLocks noGrp="1"/>
          </p:cNvSpPr>
          <p:nvPr>
            <p:ph sz="quarter" idx="1"/>
          </p:nvPr>
        </p:nvSpPr>
        <p:spPr/>
        <p:txBody>
          <a:bodyPr>
            <a:normAutofit/>
          </a:bodyPr>
          <a:lstStyle/>
          <a:p>
            <a:pPr algn="just">
              <a:lnSpc>
                <a:spcPct val="150000"/>
              </a:lnSpc>
            </a:pPr>
            <a:r>
              <a:rPr lang="tr-TR" sz="2000" dirty="0" smtClean="0"/>
              <a:t>Öğrencilerin özel yetenek alanı/alanlarına yönelik bilimsel ve sanatsal etkinlik temelli çalışmalara ağırlık verilir. </a:t>
            </a:r>
          </a:p>
          <a:p>
            <a:pPr algn="just">
              <a:lnSpc>
                <a:spcPct val="150000"/>
              </a:lnSpc>
            </a:pPr>
            <a:r>
              <a:rPr lang="tr-TR" sz="2000" dirty="0" smtClean="0"/>
              <a:t>Öğrencilerin yönlendirildikleri alanda derinlemesine, ileri düzeyde bilgi, beceri, davranış kazanmaları ve bu doğrultuda üretimde bulunmaları sağlanır. </a:t>
            </a:r>
            <a:endParaRPr lang="tr-T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solidFill>
                  <a:schemeClr val="accent1"/>
                </a:solidFill>
              </a:rPr>
              <a:t>5. Proje Üretimi ve Yönetimi Eğitim Programı</a:t>
            </a:r>
            <a:endParaRPr lang="tr-TR" sz="3200" dirty="0">
              <a:solidFill>
                <a:schemeClr val="accent1"/>
              </a:solidFill>
            </a:endParaRPr>
          </a:p>
        </p:txBody>
      </p:sp>
      <p:sp>
        <p:nvSpPr>
          <p:cNvPr id="3" name="2 İçerik Yer Tutucusu"/>
          <p:cNvSpPr>
            <a:spLocks noGrp="1"/>
          </p:cNvSpPr>
          <p:nvPr>
            <p:ph sz="quarter" idx="1"/>
          </p:nvPr>
        </p:nvSpPr>
        <p:spPr/>
        <p:txBody>
          <a:bodyPr>
            <a:normAutofit/>
          </a:bodyPr>
          <a:lstStyle/>
          <a:p>
            <a:pPr>
              <a:lnSpc>
                <a:spcPct val="150000"/>
              </a:lnSpc>
            </a:pPr>
            <a:r>
              <a:rPr lang="tr-TR" sz="2000" dirty="0" smtClean="0"/>
              <a:t>Proje üretimi ve yönetimi programı aşamasında öğrenci her eğitim ve öğretim yılında en az bir proje hazırlar. Her türlü üretim, bilimsel çalışma ve sanat etkinlikleri projelendirilir.</a:t>
            </a:r>
          </a:p>
          <a:p>
            <a:pPr>
              <a:lnSpc>
                <a:spcPct val="150000"/>
              </a:lnSpc>
            </a:pPr>
            <a:r>
              <a:rPr lang="tr-TR" sz="2000" dirty="0" smtClean="0"/>
              <a:t>Proje üretimi ve yönetimi programı kapsamında yürütülen etkinliklerde yöntem olarak öğretmenlerin öğrencilere bilgi aktarmasından çok belirlenen projeler doğrultusunda çalışmaları ve bu süreç içerisinde öğrenmeleri temel alınır.</a:t>
            </a:r>
            <a:endParaRPr lang="tr-T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Özel Yetenekli Birey ve Özellikleri</a:t>
            </a:r>
            <a:endParaRPr lang="tr-TR" b="1" dirty="0"/>
          </a:p>
        </p:txBody>
      </p:sp>
      <p:sp>
        <p:nvSpPr>
          <p:cNvPr id="3" name="2 İçerik Yer Tutucusu"/>
          <p:cNvSpPr>
            <a:spLocks noGrp="1"/>
          </p:cNvSpPr>
          <p:nvPr>
            <p:ph sz="quarter" idx="1"/>
          </p:nvPr>
        </p:nvSpPr>
        <p:spPr/>
        <p:txBody>
          <a:bodyPr>
            <a:normAutofit/>
          </a:bodyPr>
          <a:lstStyle/>
          <a:p>
            <a:pPr algn="just">
              <a:lnSpc>
                <a:spcPct val="150000"/>
              </a:lnSpc>
            </a:pPr>
            <a:r>
              <a:rPr lang="tr-TR" sz="2000" dirty="0" smtClean="0"/>
              <a:t>Özel yetenekli birey; yaşıtlarına göre daha hızlı öğrenen; yaratıcılık, sanat, liderlik kapasitesi önde olan, özel akademik yeteneğe sahip, soyut fikirleri anlayabilen, ilgi duyduğu alanlarda bağımsız hareket etmeyi seven ve yüksek düzeyde performans gösteren bireydir.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Bu çocukları diğer çocuklardan ayırt eden temel özellikler şöyle sıralanabilir</a:t>
            </a:r>
            <a:endParaRPr lang="tr-TR" sz="2400" b="1" dirty="0"/>
          </a:p>
        </p:txBody>
      </p:sp>
      <p:sp>
        <p:nvSpPr>
          <p:cNvPr id="3" name="2 İçerik Yer Tutucusu"/>
          <p:cNvSpPr>
            <a:spLocks noGrp="1"/>
          </p:cNvSpPr>
          <p:nvPr>
            <p:ph sz="quarter" idx="1"/>
          </p:nvPr>
        </p:nvSpPr>
        <p:spPr/>
        <p:txBody>
          <a:bodyPr>
            <a:normAutofit/>
          </a:bodyPr>
          <a:lstStyle/>
          <a:p>
            <a:r>
              <a:rPr lang="tr-TR" sz="1400" dirty="0" smtClean="0"/>
              <a:t>Uykuya daha az ihtiyaç duyma </a:t>
            </a:r>
          </a:p>
          <a:p>
            <a:r>
              <a:rPr lang="tr-TR" sz="1400" dirty="0" smtClean="0"/>
              <a:t>Hızlı dil gelişimi, geniş sözcük dağarcığı, akıcı konuşma </a:t>
            </a:r>
          </a:p>
          <a:p>
            <a:r>
              <a:rPr lang="tr-TR" sz="1400" dirty="0" smtClean="0"/>
              <a:t>Gelişim basamaklarını erken tamamlama (erken yürüme, erken konuşma) </a:t>
            </a:r>
          </a:p>
          <a:p>
            <a:r>
              <a:rPr lang="tr-TR" sz="1400" dirty="0" smtClean="0"/>
              <a:t>Kitaplara, sözlük, atlas, takvim ve bulmacalara çok erken yaşlarda aşırı ilgi duyma </a:t>
            </a:r>
          </a:p>
          <a:p>
            <a:r>
              <a:rPr lang="tr-TR" sz="1400" dirty="0" smtClean="0"/>
              <a:t>İyi gözlem yeteneği </a:t>
            </a:r>
          </a:p>
          <a:p>
            <a:r>
              <a:rPr lang="tr-TR" sz="1400" dirty="0" smtClean="0"/>
              <a:t>İlgi alanlarında uzun dikkat süresi </a:t>
            </a:r>
          </a:p>
          <a:p>
            <a:r>
              <a:rPr lang="tr-TR" sz="1400" dirty="0" smtClean="0"/>
              <a:t>Güçlü hafıza </a:t>
            </a:r>
          </a:p>
          <a:p>
            <a:r>
              <a:rPr lang="tr-TR" sz="1400" dirty="0" smtClean="0"/>
              <a:t>İletişimde genellikle akranları yerine yetişkinleri tercih etme </a:t>
            </a:r>
          </a:p>
          <a:p>
            <a:r>
              <a:rPr lang="tr-TR" sz="1400" dirty="0" smtClean="0"/>
              <a:t>Gelişmiş mizah yeteneği </a:t>
            </a:r>
          </a:p>
          <a:p>
            <a:r>
              <a:rPr lang="tr-TR" sz="1400" dirty="0" smtClean="0"/>
              <a:t>Hızlı ve kolay öğrenme </a:t>
            </a:r>
          </a:p>
          <a:p>
            <a:r>
              <a:rPr lang="tr-TR" sz="1400" dirty="0" smtClean="0"/>
              <a:t>Özgün fikirler üretme </a:t>
            </a:r>
          </a:p>
          <a:p>
            <a:r>
              <a:rPr lang="tr-TR" sz="1400" dirty="0" smtClean="0"/>
              <a:t>Tekdüze işlerden çabuk sıkılma</a:t>
            </a:r>
            <a:endParaRPr lang="tr-T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b="-57"/>
          <a:stretch>
            <a:fillRect/>
          </a:stretch>
        </p:blipFill>
        <p:spPr bwMode="auto">
          <a:xfrm>
            <a:off x="1043608" y="337220"/>
            <a:ext cx="7232650"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smtClean="0"/>
              <a:t>Türkiye’de ve Dünyada Özel Yetenekli Birey Sayıları</a:t>
            </a:r>
            <a:endParaRPr lang="tr-TR" sz="3200" b="1" dirty="0"/>
          </a:p>
        </p:txBody>
      </p:sp>
      <p:pic>
        <p:nvPicPr>
          <p:cNvPr id="3074" name="Picture 2"/>
          <p:cNvPicPr>
            <a:picLocks noChangeAspect="1" noChangeArrowheads="1"/>
          </p:cNvPicPr>
          <p:nvPr/>
        </p:nvPicPr>
        <p:blipFill>
          <a:blip r:embed="rId2" cstate="print"/>
          <a:srcRect/>
          <a:stretch>
            <a:fillRect/>
          </a:stretch>
        </p:blipFill>
        <p:spPr bwMode="auto">
          <a:xfrm>
            <a:off x="899593" y="1417340"/>
            <a:ext cx="7920880"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8540" r="8907" b="8193"/>
          <a:stretch>
            <a:fillRect/>
          </a:stretch>
        </p:blipFill>
        <p:spPr bwMode="auto">
          <a:xfrm>
            <a:off x="395536" y="841276"/>
            <a:ext cx="4176464" cy="4225801"/>
          </a:xfrm>
          <a:prstGeom prst="rect">
            <a:avLst/>
          </a:prstGeom>
          <a:noFill/>
          <a:ln w="9525">
            <a:noFill/>
            <a:miter lim="800000"/>
            <a:headEnd/>
            <a:tailEnd/>
          </a:ln>
        </p:spPr>
      </p:pic>
      <p:sp>
        <p:nvSpPr>
          <p:cNvPr id="5" name="4 Başlık"/>
          <p:cNvSpPr>
            <a:spLocks noGrp="1"/>
          </p:cNvSpPr>
          <p:nvPr>
            <p:ph type="title"/>
          </p:nvPr>
        </p:nvSpPr>
        <p:spPr>
          <a:xfrm>
            <a:off x="899592" y="193204"/>
            <a:ext cx="7772400" cy="484106"/>
          </a:xfrm>
        </p:spPr>
        <p:txBody>
          <a:bodyPr>
            <a:normAutofit/>
          </a:bodyPr>
          <a:lstStyle/>
          <a:p>
            <a:r>
              <a:rPr lang="tr-TR" sz="2000" b="1" dirty="0" smtClean="0"/>
              <a:t>Özel Yeteneklilerle İlgili Doğru Bilinen Yanlışlar</a:t>
            </a:r>
            <a:endParaRPr lang="tr-TR" sz="2000" dirty="0"/>
          </a:p>
        </p:txBody>
      </p:sp>
      <p:pic>
        <p:nvPicPr>
          <p:cNvPr id="7" name="Picture 3"/>
          <p:cNvPicPr>
            <a:picLocks noChangeAspect="1" noChangeArrowheads="1"/>
          </p:cNvPicPr>
          <p:nvPr/>
        </p:nvPicPr>
        <p:blipFill>
          <a:blip r:embed="rId3" cstate="print"/>
          <a:srcRect l="5361" r="5361"/>
          <a:stretch>
            <a:fillRect/>
          </a:stretch>
        </p:blipFill>
        <p:spPr bwMode="auto">
          <a:xfrm>
            <a:off x="4716016" y="841277"/>
            <a:ext cx="410445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noAutofit/>
          </a:bodyPr>
          <a:lstStyle/>
          <a:p>
            <a:r>
              <a:rPr lang="tr-TR" sz="2800" b="1" dirty="0" smtClean="0"/>
              <a:t>Aileler Özel Yetenekli Çocuğun Eğitimini Nasıl Destekleyebilir?</a:t>
            </a:r>
            <a:endParaRPr lang="tr-TR" sz="2800" b="1" dirty="0"/>
          </a:p>
        </p:txBody>
      </p:sp>
      <p:sp>
        <p:nvSpPr>
          <p:cNvPr id="7" name="6 İçerik Yer Tutucusu"/>
          <p:cNvSpPr>
            <a:spLocks noGrp="1"/>
          </p:cNvSpPr>
          <p:nvPr>
            <p:ph sz="quarter" idx="1"/>
          </p:nvPr>
        </p:nvSpPr>
        <p:spPr/>
        <p:txBody>
          <a:bodyPr>
            <a:normAutofit fontScale="85000" lnSpcReduction="20000"/>
          </a:bodyPr>
          <a:lstStyle/>
          <a:p>
            <a:pPr>
              <a:lnSpc>
                <a:spcPct val="150000"/>
              </a:lnSpc>
            </a:pPr>
            <a:r>
              <a:rPr lang="tr-TR" sz="2000" dirty="0" smtClean="0"/>
              <a:t>Aileler özellikle çocukları özel yetenekli birey tanısını aldıktan sonra daha duyarlı olmalı ve çocuklarının eğitimini bu yönde desteklemelidirler. </a:t>
            </a:r>
          </a:p>
          <a:p>
            <a:pPr>
              <a:lnSpc>
                <a:spcPct val="150000"/>
              </a:lnSpc>
            </a:pPr>
            <a:r>
              <a:rPr lang="tr-TR" sz="2000" dirty="0" smtClean="0"/>
              <a:t>Bu tanıdan sonra çocuğu övünme kaynağı olarak kullanmamalı çocuğun potansiyelini geliştirerek onu nasıl daha iyiye götürebilecekleri konusunda çaba sarf etmelidirler.</a:t>
            </a:r>
          </a:p>
          <a:p>
            <a:pPr>
              <a:lnSpc>
                <a:spcPct val="150000"/>
              </a:lnSpc>
            </a:pPr>
            <a:r>
              <a:rPr lang="tr-TR" sz="2000" dirty="0" smtClean="0"/>
              <a:t> Bu çocukların özel yetenekleri ve potansiyelleri desteklenmediği sürece çocuğun bu yetenekleri körelebilir. Bu sebeple özel yetenekli çocuklar, ilgi ve yetenek alanları doğrultusunda yönlendirilip yüreklendirilmelidir.</a:t>
            </a:r>
            <a:endParaRPr lang="tr-T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139952" y="1129308"/>
            <a:ext cx="4546848" cy="3887192"/>
          </a:xfrm>
        </p:spPr>
        <p:txBody>
          <a:bodyPr/>
          <a:lstStyle/>
          <a:p>
            <a:pPr>
              <a:buNone/>
            </a:pPr>
            <a:r>
              <a:rPr lang="tr-TR" dirty="0" smtClean="0"/>
              <a:t>	Özel Eğitim ve Rehberlik Hizmetleri Genel Müdürlüğü’nün </a:t>
            </a:r>
            <a:r>
              <a:rPr lang="tr-TR" dirty="0" smtClean="0">
                <a:hlinkClick r:id="rId2"/>
              </a:rPr>
              <a:t>www.</a:t>
            </a:r>
            <a:r>
              <a:rPr lang="tr-TR" dirty="0" err="1" smtClean="0">
                <a:hlinkClick r:id="rId2"/>
              </a:rPr>
              <a:t>orgm</a:t>
            </a:r>
            <a:r>
              <a:rPr lang="tr-TR" dirty="0" smtClean="0">
                <a:hlinkClick r:id="rId2"/>
              </a:rPr>
              <a:t>.</a:t>
            </a:r>
            <a:r>
              <a:rPr lang="tr-TR" dirty="0" err="1" smtClean="0">
                <a:hlinkClick r:id="rId2"/>
              </a:rPr>
              <a:t>meb</a:t>
            </a:r>
            <a:r>
              <a:rPr lang="tr-TR" dirty="0" smtClean="0">
                <a:hlinkClick r:id="rId2"/>
              </a:rPr>
              <a:t>.gov.tr</a:t>
            </a:r>
            <a:r>
              <a:rPr lang="tr-TR" dirty="0" smtClean="0"/>
              <a:t> adresinden </a:t>
            </a:r>
            <a:r>
              <a:rPr lang="tr-TR" smtClean="0"/>
              <a:t>ilgili kitapçığa </a:t>
            </a:r>
            <a:r>
              <a:rPr lang="tr-TR" dirty="0" smtClean="0"/>
              <a:t>ulaşarak daha detaylı bilgi edinebilirsiniz. </a:t>
            </a:r>
            <a:endParaRPr lang="tr-TR" dirty="0"/>
          </a:p>
        </p:txBody>
      </p:sp>
      <p:pic>
        <p:nvPicPr>
          <p:cNvPr id="7170" name="Picture 2"/>
          <p:cNvPicPr>
            <a:picLocks noChangeAspect="1" noChangeArrowheads="1"/>
          </p:cNvPicPr>
          <p:nvPr/>
        </p:nvPicPr>
        <p:blipFill>
          <a:blip r:embed="rId3" cstate="print"/>
          <a:srcRect l="3828" r="2391" b="2091"/>
          <a:stretch>
            <a:fillRect/>
          </a:stretch>
        </p:blipFill>
        <p:spPr bwMode="auto">
          <a:xfrm>
            <a:off x="323528" y="553244"/>
            <a:ext cx="352839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 Akışı</a:t>
            </a:r>
            <a:endParaRPr lang="tr-TR" dirty="0"/>
          </a:p>
        </p:txBody>
      </p:sp>
      <p:sp>
        <p:nvSpPr>
          <p:cNvPr id="3" name="2 İçerik Yer Tutucusu"/>
          <p:cNvSpPr>
            <a:spLocks noGrp="1"/>
          </p:cNvSpPr>
          <p:nvPr>
            <p:ph sz="quarter" idx="1"/>
          </p:nvPr>
        </p:nvSpPr>
        <p:spPr/>
        <p:txBody>
          <a:bodyPr/>
          <a:lstStyle/>
          <a:p>
            <a:r>
              <a:rPr lang="tr-TR" dirty="0" smtClean="0"/>
              <a:t>Bilsem nedir? Ne değildir?</a:t>
            </a:r>
          </a:p>
          <a:p>
            <a:r>
              <a:rPr lang="tr-TR" dirty="0" smtClean="0"/>
              <a:t>Özel yetenekli bireylerin özellikleri</a:t>
            </a:r>
          </a:p>
          <a:p>
            <a:r>
              <a:rPr lang="tr-TR" dirty="0" smtClean="0"/>
              <a:t>Bilsem tanılama süreci ve velilere öneriler</a:t>
            </a:r>
          </a:p>
          <a:p>
            <a:r>
              <a:rPr lang="tr-TR" dirty="0" smtClean="0"/>
              <a:t>Soru-cevap</a:t>
            </a: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21196"/>
            <a:ext cx="7772400" cy="484106"/>
          </a:xfrm>
        </p:spPr>
        <p:txBody>
          <a:bodyPr>
            <a:normAutofit/>
          </a:bodyPr>
          <a:lstStyle/>
          <a:p>
            <a:pPr algn="ctr"/>
            <a:r>
              <a:rPr lang="tr-TR" sz="2000" b="1" dirty="0" smtClean="0"/>
              <a:t>Bilsem Tanılama Süreci Takvimi</a:t>
            </a:r>
            <a:endParaRPr lang="tr-TR" sz="2000" b="1" dirty="0"/>
          </a:p>
        </p:txBody>
      </p:sp>
      <p:pic>
        <p:nvPicPr>
          <p:cNvPr id="8194" name="Picture 2"/>
          <p:cNvPicPr>
            <a:picLocks noChangeAspect="1" noChangeArrowheads="1"/>
          </p:cNvPicPr>
          <p:nvPr/>
        </p:nvPicPr>
        <p:blipFill>
          <a:blip r:embed="rId2" cstate="print"/>
          <a:srcRect l="3613" r="735"/>
          <a:stretch>
            <a:fillRect/>
          </a:stretch>
        </p:blipFill>
        <p:spPr bwMode="auto">
          <a:xfrm>
            <a:off x="179512" y="553244"/>
            <a:ext cx="4752528" cy="5024694"/>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3576" t="7636" r="8475" b="8365"/>
          <a:stretch>
            <a:fillRect/>
          </a:stretch>
        </p:blipFill>
        <p:spPr bwMode="auto">
          <a:xfrm>
            <a:off x="4860032" y="553244"/>
            <a:ext cx="4104456"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265212"/>
            <a:ext cx="7772400" cy="628122"/>
          </a:xfrm>
        </p:spPr>
        <p:txBody>
          <a:bodyPr>
            <a:normAutofit/>
          </a:bodyPr>
          <a:lstStyle/>
          <a:p>
            <a:r>
              <a:rPr lang="tr-TR" sz="2800" b="1" dirty="0" smtClean="0"/>
              <a:t>Tanılama süreci 3 temel aşamadan oluşur</a:t>
            </a:r>
            <a:endParaRPr lang="tr-TR" sz="2800" b="1" dirty="0"/>
          </a:p>
        </p:txBody>
      </p:sp>
      <p:sp>
        <p:nvSpPr>
          <p:cNvPr id="3" name="2 İçerik Yer Tutucusu"/>
          <p:cNvSpPr>
            <a:spLocks noGrp="1"/>
          </p:cNvSpPr>
          <p:nvPr>
            <p:ph sz="quarter" idx="1"/>
          </p:nvPr>
        </p:nvSpPr>
        <p:spPr>
          <a:xfrm>
            <a:off x="914400" y="985292"/>
            <a:ext cx="7772400" cy="4031208"/>
          </a:xfrm>
        </p:spPr>
        <p:txBody>
          <a:bodyPr/>
          <a:lstStyle/>
          <a:p>
            <a:pPr marL="514350" indent="-514350">
              <a:buAutoNum type="arabicPeriod"/>
            </a:pPr>
            <a:r>
              <a:rPr lang="tr-TR" dirty="0" smtClean="0"/>
              <a:t>Aşama : Uygulama ücretinin yatırılması ve öğretmen tarafından gözlem formunun doldurulması</a:t>
            </a:r>
          </a:p>
          <a:p>
            <a:pPr marL="514350" indent="-514350">
              <a:buAutoNum type="arabicPeriod"/>
            </a:pPr>
            <a:r>
              <a:rPr lang="tr-TR" dirty="0" smtClean="0"/>
              <a:t>Aşama: Tabletle yapılan grup tarama uygulaması</a:t>
            </a:r>
          </a:p>
          <a:p>
            <a:pPr marL="514350" indent="-514350">
              <a:buAutoNum type="arabicPeriod"/>
            </a:pPr>
            <a:r>
              <a:rPr lang="tr-TR" dirty="0" smtClean="0"/>
              <a:t>Aşama: Bireysel değerlendirme</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21196"/>
            <a:ext cx="7772400" cy="556114"/>
          </a:xfrm>
        </p:spPr>
        <p:txBody>
          <a:bodyPr>
            <a:normAutofit fontScale="90000"/>
          </a:bodyPr>
          <a:lstStyle/>
          <a:p>
            <a:r>
              <a:rPr lang="tr-TR" sz="2800" b="1" dirty="0" smtClean="0"/>
              <a:t>Grup Tarama Uygulaması</a:t>
            </a:r>
            <a:endParaRPr lang="tr-TR" sz="2800" b="1" dirty="0"/>
          </a:p>
        </p:txBody>
      </p:sp>
      <p:sp>
        <p:nvSpPr>
          <p:cNvPr id="3" name="2 İçerik Yer Tutucusu"/>
          <p:cNvSpPr>
            <a:spLocks noGrp="1"/>
          </p:cNvSpPr>
          <p:nvPr>
            <p:ph sz="quarter" idx="1"/>
          </p:nvPr>
        </p:nvSpPr>
        <p:spPr>
          <a:xfrm>
            <a:off x="914400" y="769268"/>
            <a:ext cx="7772400" cy="4247232"/>
          </a:xfrm>
        </p:spPr>
        <p:txBody>
          <a:bodyPr>
            <a:normAutofit fontScale="92500" lnSpcReduction="20000"/>
          </a:bodyPr>
          <a:lstStyle/>
          <a:p>
            <a:pPr marL="514350" indent="-514350">
              <a:buAutoNum type="arabicPeriod"/>
            </a:pPr>
            <a:r>
              <a:rPr lang="tr-TR" sz="1800" dirty="0" smtClean="0"/>
              <a:t>Uygulama tablet üzerinden yapılacağından çocuğun yanında kalem, silgi, defter gibi herhangi bir malzeme getirmesine gerek yoktur.</a:t>
            </a:r>
          </a:p>
          <a:p>
            <a:pPr marL="514350" lvl="0" indent="-514350">
              <a:buFont typeface="Wingdings 2"/>
              <a:buAutoNum type="arabicPeriod"/>
            </a:pPr>
            <a:r>
              <a:rPr lang="tr-TR" sz="1800" dirty="0" smtClean="0"/>
              <a:t>Uygulamalar </a:t>
            </a:r>
            <a:r>
              <a:rPr lang="tr-TR" sz="1600" dirty="0" smtClean="0"/>
              <a:t>hafta sonları 09.30, 11.00, 12.30, 14.00, 15.30 saatlerinde günlük 5 oturum olacak şekilde planlanacaktır. </a:t>
            </a:r>
            <a:endParaRPr lang="tr-TR" sz="1800" dirty="0" smtClean="0"/>
          </a:p>
          <a:p>
            <a:pPr marL="514350" lvl="0" indent="-514350">
              <a:buFont typeface="Wingdings 2"/>
              <a:buAutoNum type="arabicPeriod"/>
            </a:pPr>
            <a:r>
              <a:rPr lang="tr-TR" sz="1600" dirty="0" smtClean="0"/>
              <a:t>Grup tarama uygulamasında öğrencilerin sınıf düzeylerine uygun sorular sorulacaktır. Puanlar öğrencilerin doğru verdikleri cevaplar üzerinden hesaplanacaktır. Yanlış cevaplar doğru cevaplara etki etmeyecektir. </a:t>
            </a:r>
            <a:endParaRPr lang="tr-TR" sz="1800" dirty="0" smtClean="0"/>
          </a:p>
          <a:p>
            <a:pPr marL="514350" indent="-514350">
              <a:buFont typeface="Wingdings 2"/>
              <a:buAutoNum type="arabicPeriod"/>
            </a:pPr>
            <a:r>
              <a:rPr lang="tr-TR" sz="1800" dirty="0" smtClean="0"/>
              <a:t>Tüm merkezi sınavlarda olduğu gibi, tablet uygulamasının yapıldığı okullarda velilerin binalara girmeleri yasaktır.</a:t>
            </a:r>
          </a:p>
          <a:p>
            <a:pPr marL="514350" indent="-514350">
              <a:buAutoNum type="arabicPeriod"/>
            </a:pPr>
            <a:r>
              <a:rPr lang="tr-TR" sz="1800" dirty="0" smtClean="0"/>
              <a:t>Çocuğunuza süreç hakkında bilgi verirken ‘sınav’ ‘test’ gibi kaygı verici ifadeler yerine ‘çalışma’ ‘uygulama’ gibi ifadeler kullanınız.</a:t>
            </a:r>
          </a:p>
          <a:p>
            <a:pPr marL="514350" indent="-514350">
              <a:buAutoNum type="arabicPeriod"/>
            </a:pPr>
            <a:r>
              <a:rPr lang="tr-TR" sz="1800" dirty="0" smtClean="0"/>
              <a:t>Uygulama öncesi, ‘çok kolay olacak’, ‘en iyisini yapacaksın’, ‘sen kesin yaparsın’ gibi çocukta kaygı yaratabilecek ifadeler kullanmayınız.</a:t>
            </a:r>
          </a:p>
          <a:p>
            <a:pPr marL="514350" indent="-514350">
              <a:buAutoNum type="arabicPeriod"/>
            </a:pPr>
            <a:r>
              <a:rPr lang="tr-TR" sz="1800" dirty="0" smtClean="0"/>
              <a:t>Bilsem hazırlık kursu, bilsem çalışma kitabı, bilsem testi gibi çalışmalara yönlendirmek çocuğun kaygısını arttıracaktır, normal eğitim hayatı içerisinde uygulamaya girmesi daha uygundur.</a:t>
            </a:r>
            <a:endParaRPr lang="tr-TR"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1462" b="2293"/>
          <a:stretch>
            <a:fillRect/>
          </a:stretch>
        </p:blipFill>
        <p:spPr bwMode="auto">
          <a:xfrm>
            <a:off x="179512" y="1345332"/>
            <a:ext cx="4140460" cy="3312368"/>
          </a:xfrm>
          <a:prstGeom prst="rect">
            <a:avLst/>
          </a:prstGeom>
          <a:noFill/>
          <a:ln w="9525">
            <a:noFill/>
            <a:miter lim="800000"/>
            <a:headEnd/>
            <a:tailEnd/>
          </a:ln>
        </p:spPr>
      </p:pic>
      <p:pic>
        <p:nvPicPr>
          <p:cNvPr id="1027" name="Picture 3" descr="C:\Users\REHBERR1\Desktop\Image-1.png"/>
          <p:cNvPicPr>
            <a:picLocks noChangeAspect="1" noChangeArrowheads="1"/>
          </p:cNvPicPr>
          <p:nvPr/>
        </p:nvPicPr>
        <p:blipFill>
          <a:blip r:embed="rId3" cstate="print"/>
          <a:srcRect b="3653"/>
          <a:stretch>
            <a:fillRect/>
          </a:stretch>
        </p:blipFill>
        <p:spPr bwMode="auto">
          <a:xfrm>
            <a:off x="4572000" y="1273324"/>
            <a:ext cx="4159135" cy="3431178"/>
          </a:xfrm>
          <a:prstGeom prst="rect">
            <a:avLst/>
          </a:prstGeom>
          <a:noFill/>
        </p:spPr>
      </p:pic>
      <p:sp>
        <p:nvSpPr>
          <p:cNvPr id="6" name="5 Metin kutusu"/>
          <p:cNvSpPr txBox="1"/>
          <p:nvPr/>
        </p:nvSpPr>
        <p:spPr>
          <a:xfrm>
            <a:off x="395536" y="4729708"/>
            <a:ext cx="3744416" cy="369332"/>
          </a:xfrm>
          <a:prstGeom prst="rect">
            <a:avLst/>
          </a:prstGeom>
          <a:noFill/>
        </p:spPr>
        <p:txBody>
          <a:bodyPr wrap="square" rtlCol="0">
            <a:spAutoFit/>
          </a:bodyPr>
          <a:lstStyle/>
          <a:p>
            <a:pPr algn="ctr"/>
            <a:r>
              <a:rPr lang="tr-TR" dirty="0" err="1" smtClean="0"/>
              <a:t>Google</a:t>
            </a:r>
            <a:r>
              <a:rPr lang="tr-TR" dirty="0" smtClean="0"/>
              <a:t> </a:t>
            </a:r>
            <a:r>
              <a:rPr lang="tr-TR" dirty="0" err="1" smtClean="0"/>
              <a:t>Play</a:t>
            </a:r>
            <a:r>
              <a:rPr lang="tr-TR" dirty="0" smtClean="0"/>
              <a:t>-</a:t>
            </a:r>
            <a:r>
              <a:rPr lang="tr-TR" dirty="0" err="1" smtClean="0"/>
              <a:t>Android</a:t>
            </a:r>
            <a:r>
              <a:rPr lang="tr-TR" dirty="0" smtClean="0"/>
              <a:t> Market</a:t>
            </a:r>
            <a:endParaRPr lang="tr-TR" dirty="0"/>
          </a:p>
        </p:txBody>
      </p:sp>
      <p:sp>
        <p:nvSpPr>
          <p:cNvPr id="7" name="6 Metin kutusu"/>
          <p:cNvSpPr txBox="1"/>
          <p:nvPr/>
        </p:nvSpPr>
        <p:spPr>
          <a:xfrm>
            <a:off x="4788024" y="4729708"/>
            <a:ext cx="3672408" cy="369332"/>
          </a:xfrm>
          <a:prstGeom prst="rect">
            <a:avLst/>
          </a:prstGeom>
          <a:noFill/>
        </p:spPr>
        <p:txBody>
          <a:bodyPr wrap="square" rtlCol="0">
            <a:spAutoFit/>
          </a:bodyPr>
          <a:lstStyle/>
          <a:p>
            <a:pPr algn="ctr"/>
            <a:r>
              <a:rPr lang="tr-TR" dirty="0" err="1" smtClean="0"/>
              <a:t>App</a:t>
            </a:r>
            <a:r>
              <a:rPr lang="tr-TR" dirty="0" smtClean="0"/>
              <a:t> </a:t>
            </a:r>
            <a:r>
              <a:rPr lang="tr-TR" dirty="0" err="1" smtClean="0"/>
              <a:t>Store</a:t>
            </a:r>
            <a:endParaRPr lang="tr-TR" dirty="0"/>
          </a:p>
        </p:txBody>
      </p:sp>
      <p:sp>
        <p:nvSpPr>
          <p:cNvPr id="8" name="7 Başlık"/>
          <p:cNvSpPr>
            <a:spLocks noGrp="1"/>
          </p:cNvSpPr>
          <p:nvPr>
            <p:ph type="title"/>
          </p:nvPr>
        </p:nvSpPr>
        <p:spPr>
          <a:xfrm>
            <a:off x="827584" y="337220"/>
            <a:ext cx="7772400" cy="556114"/>
          </a:xfrm>
        </p:spPr>
        <p:txBody>
          <a:bodyPr>
            <a:noAutofit/>
          </a:bodyPr>
          <a:lstStyle/>
          <a:p>
            <a:r>
              <a:rPr lang="tr-TR" sz="2400" b="1" dirty="0" smtClean="0"/>
              <a:t>Bilsem 2018 Grup Tarama Sistemi Tanıtım Sürümü</a:t>
            </a:r>
            <a:endParaRPr lang="tr-TR"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265212"/>
            <a:ext cx="7772400" cy="556114"/>
          </a:xfrm>
        </p:spPr>
        <p:txBody>
          <a:bodyPr>
            <a:normAutofit/>
          </a:bodyPr>
          <a:lstStyle/>
          <a:p>
            <a:r>
              <a:rPr lang="tr-TR" sz="2400" b="1" dirty="0" smtClean="0"/>
              <a:t>Önemli Tarihler</a:t>
            </a:r>
            <a:endParaRPr lang="tr-TR" sz="2400" b="1" dirty="0"/>
          </a:p>
        </p:txBody>
      </p:sp>
      <p:sp>
        <p:nvSpPr>
          <p:cNvPr id="3" name="2 İçerik Yer Tutucusu"/>
          <p:cNvSpPr>
            <a:spLocks noGrp="1"/>
          </p:cNvSpPr>
          <p:nvPr>
            <p:ph sz="quarter" idx="1"/>
          </p:nvPr>
        </p:nvSpPr>
        <p:spPr>
          <a:xfrm>
            <a:off x="914400" y="913284"/>
            <a:ext cx="7772400" cy="4103216"/>
          </a:xfrm>
        </p:spPr>
        <p:txBody>
          <a:bodyPr>
            <a:normAutofit/>
          </a:bodyPr>
          <a:lstStyle/>
          <a:p>
            <a:r>
              <a:rPr lang="tr-TR" sz="2400" b="1" dirty="0" smtClean="0"/>
              <a:t>26.12.2017</a:t>
            </a:r>
            <a:r>
              <a:rPr lang="tr-TR" sz="2400" dirty="0" smtClean="0"/>
              <a:t>- </a:t>
            </a:r>
            <a:r>
              <a:rPr lang="tr-TR" sz="2400" b="1" dirty="0" smtClean="0"/>
              <a:t>05.01.2018</a:t>
            </a:r>
          </a:p>
          <a:p>
            <a:pPr>
              <a:buNone/>
            </a:pPr>
            <a:r>
              <a:rPr lang="tr-TR" sz="2400" b="1" dirty="0" smtClean="0"/>
              <a:t>	</a:t>
            </a:r>
            <a:r>
              <a:rPr lang="tr-TR" sz="2400" dirty="0" smtClean="0"/>
              <a:t>Uygulamasına Girecek Öğrencilerin Giriş Belgelerinin e-Okul Sistemi Üzerinden Verilmesi</a:t>
            </a:r>
          </a:p>
          <a:p>
            <a:r>
              <a:rPr lang="tr-TR" sz="2400" b="1" dirty="0" smtClean="0"/>
              <a:t>06.01.2018</a:t>
            </a:r>
            <a:r>
              <a:rPr lang="tr-TR" sz="2400" dirty="0" smtClean="0"/>
              <a:t>- </a:t>
            </a:r>
            <a:r>
              <a:rPr lang="tr-TR" sz="2400" b="1" dirty="0" smtClean="0"/>
              <a:t>04.03.2018</a:t>
            </a:r>
            <a:endParaRPr lang="tr-TR" sz="2400" dirty="0" smtClean="0"/>
          </a:p>
          <a:p>
            <a:pPr>
              <a:buNone/>
            </a:pPr>
            <a:r>
              <a:rPr lang="tr-TR" sz="2400" dirty="0" smtClean="0"/>
              <a:t>	Grup Tarama Uygulamalarının Yapılması</a:t>
            </a:r>
          </a:p>
          <a:p>
            <a:r>
              <a:rPr lang="tr-TR" sz="2400" b="1" dirty="0" smtClean="0"/>
              <a:t>09.03.2018</a:t>
            </a:r>
            <a:endParaRPr lang="tr-TR" sz="2400" dirty="0" smtClean="0"/>
          </a:p>
          <a:p>
            <a:pPr>
              <a:buNone/>
            </a:pPr>
            <a:r>
              <a:rPr lang="tr-TR" sz="2400" dirty="0" smtClean="0"/>
              <a:t>	Uygulama Sonuçlarının http://www.</a:t>
            </a:r>
            <a:r>
              <a:rPr lang="tr-TR" sz="2400" dirty="0" err="1" smtClean="0"/>
              <a:t>meb</a:t>
            </a:r>
            <a:r>
              <a:rPr lang="tr-TR" sz="2400" dirty="0" smtClean="0"/>
              <a:t>.gov.tr Adresinden İlan Edilmesi</a:t>
            </a:r>
            <a:endParaRPr lang="tr-T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65212"/>
            <a:ext cx="7772400" cy="556114"/>
          </a:xfrm>
        </p:spPr>
        <p:txBody>
          <a:bodyPr>
            <a:normAutofit/>
          </a:bodyPr>
          <a:lstStyle/>
          <a:p>
            <a:r>
              <a:rPr lang="tr-TR" sz="2400" b="1" dirty="0" smtClean="0"/>
              <a:t>Bireysel Değerlendirme</a:t>
            </a:r>
            <a:endParaRPr lang="tr-TR" sz="2400" b="1" dirty="0"/>
          </a:p>
        </p:txBody>
      </p:sp>
      <p:sp>
        <p:nvSpPr>
          <p:cNvPr id="3" name="2 İçerik Yer Tutucusu"/>
          <p:cNvSpPr>
            <a:spLocks noGrp="1"/>
          </p:cNvSpPr>
          <p:nvPr>
            <p:ph sz="quarter" idx="1"/>
          </p:nvPr>
        </p:nvSpPr>
        <p:spPr>
          <a:xfrm>
            <a:off x="914400" y="913284"/>
            <a:ext cx="7772400" cy="4103216"/>
          </a:xfrm>
        </p:spPr>
        <p:txBody>
          <a:bodyPr>
            <a:normAutofit lnSpcReduction="10000"/>
          </a:bodyPr>
          <a:lstStyle/>
          <a:p>
            <a:r>
              <a:rPr lang="tr-TR" sz="1600" dirty="0" smtClean="0"/>
              <a:t>Genel Müdürlük tarafından yetenek alanlarına göre belirlenen puan barajını geçen öğrenciler yine yetenek alanlarına (genel zihinsel, resim, müzik) göre bireysel değerlendirmeye alınacaktır. </a:t>
            </a:r>
          </a:p>
          <a:p>
            <a:r>
              <a:rPr lang="tr-TR" sz="1600" dirty="0" smtClean="0"/>
              <a:t>Bireysel değerlendirme randevu bilgileri e-okul sistemi üzerinden yayımlanacak ve öğrenci velisine okul idaresi tarafından bildirilecektir.</a:t>
            </a:r>
          </a:p>
          <a:p>
            <a:r>
              <a:rPr lang="tr-TR" sz="1600" dirty="0" smtClean="0"/>
              <a:t>Genel zihinsel yetenek değerlendirmeleri öncelikli olarak Ram’larda yapılacaktır. Değerlendirmelerde Genel Müdürlükçe belirlenecek zeka testi kullanılacaktır.</a:t>
            </a:r>
          </a:p>
          <a:p>
            <a:pPr lvl="0"/>
            <a:r>
              <a:rPr lang="tr-TR" sz="1600" dirty="0" smtClean="0"/>
              <a:t>Resim ve Müzik yetenek alanında değerlendirmeler Bilsem ve diğer okul/kurumların ilgili alan öğretmenlerinin dâhil olduğu 5 asıl üyeden oluşan komisyonca yapılacaktır. Bireysel incelemeler, Genel Müdürlük tarafından belirlenen ölçütler doğrultusunda yapılacaktır. </a:t>
            </a:r>
          </a:p>
          <a:p>
            <a:r>
              <a:rPr lang="tr-TR" sz="1600" dirty="0" smtClean="0"/>
              <a:t>Genel zihinsel yetenek değerlendirme sonuçları </a:t>
            </a:r>
            <a:r>
              <a:rPr lang="tr-TR" sz="1600" dirty="0" err="1" smtClean="0"/>
              <a:t>Mebbis</a:t>
            </a:r>
            <a:r>
              <a:rPr lang="tr-TR" sz="1600" dirty="0" smtClean="0"/>
              <a:t> üzerinden aynı gün içerisinde duyurulacaktır. </a:t>
            </a:r>
          </a:p>
          <a:p>
            <a:r>
              <a:rPr lang="tr-TR" sz="1600" dirty="0" smtClean="0"/>
              <a:t>Resim ve Müzik yetenek alanında yapılan değerlendirme sonuçları belirtilen tarih aralığında </a:t>
            </a:r>
            <a:r>
              <a:rPr lang="tr-TR" sz="1600" dirty="0" err="1" smtClean="0"/>
              <a:t>Mebbis</a:t>
            </a:r>
            <a:r>
              <a:rPr lang="tr-TR" sz="1600" dirty="0" smtClean="0"/>
              <a:t> üzerinden duyurulacaktır. </a:t>
            </a:r>
            <a:endParaRPr lang="tr-TR"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193204"/>
            <a:ext cx="7772400" cy="556114"/>
          </a:xfrm>
        </p:spPr>
        <p:txBody>
          <a:bodyPr>
            <a:normAutofit fontScale="90000"/>
          </a:bodyPr>
          <a:lstStyle/>
          <a:p>
            <a:r>
              <a:rPr lang="tr-TR" sz="2800" b="1" dirty="0" smtClean="0"/>
              <a:t>Önemli Tarihler</a:t>
            </a:r>
            <a:endParaRPr lang="tr-TR" sz="2800" b="1" dirty="0"/>
          </a:p>
        </p:txBody>
      </p:sp>
      <p:sp>
        <p:nvSpPr>
          <p:cNvPr id="3" name="2 İçerik Yer Tutucusu"/>
          <p:cNvSpPr>
            <a:spLocks noGrp="1"/>
          </p:cNvSpPr>
          <p:nvPr>
            <p:ph sz="quarter" idx="1"/>
          </p:nvPr>
        </p:nvSpPr>
        <p:spPr>
          <a:xfrm>
            <a:off x="914400" y="769268"/>
            <a:ext cx="7772400" cy="4247232"/>
          </a:xfrm>
        </p:spPr>
        <p:txBody>
          <a:bodyPr>
            <a:normAutofit/>
          </a:bodyPr>
          <a:lstStyle/>
          <a:p>
            <a:r>
              <a:rPr lang="tr-TR" sz="2400" b="1" dirty="0" smtClean="0"/>
              <a:t>02.04.2018</a:t>
            </a:r>
            <a:r>
              <a:rPr lang="tr-TR" sz="2400" dirty="0" smtClean="0"/>
              <a:t>- </a:t>
            </a:r>
            <a:r>
              <a:rPr lang="tr-TR" sz="2400" b="1" dirty="0" smtClean="0"/>
              <a:t>08.06.2018</a:t>
            </a:r>
          </a:p>
          <a:p>
            <a:pPr>
              <a:buNone/>
            </a:pPr>
            <a:r>
              <a:rPr lang="tr-TR" sz="2400" b="1" dirty="0" smtClean="0"/>
              <a:t>	</a:t>
            </a:r>
            <a:r>
              <a:rPr lang="tr-TR" sz="2400" dirty="0" smtClean="0"/>
              <a:t>Bireysel Değerlendirmelerin Yapılması</a:t>
            </a:r>
          </a:p>
          <a:p>
            <a:r>
              <a:rPr lang="tr-TR" sz="2400" b="1" dirty="0" smtClean="0"/>
              <a:t>20.06.2018</a:t>
            </a:r>
            <a:endParaRPr lang="tr-TR" sz="2400" dirty="0" smtClean="0"/>
          </a:p>
          <a:p>
            <a:pPr>
              <a:buNone/>
            </a:pPr>
            <a:r>
              <a:rPr lang="tr-TR" sz="2400" dirty="0" smtClean="0"/>
              <a:t>	Bireysel Değerlendirme Sonucunda “Bilim ve Sanat Merkezleri”ne Kayıt Hakkı Kazanan Öğrencilerin www.</a:t>
            </a:r>
            <a:r>
              <a:rPr lang="tr-TR" sz="2400" dirty="0" err="1" smtClean="0"/>
              <a:t>meb</a:t>
            </a:r>
            <a:r>
              <a:rPr lang="tr-TR" sz="2400" dirty="0" smtClean="0"/>
              <a:t>.gov.tr Adresinden Duyurulması</a:t>
            </a:r>
          </a:p>
          <a:p>
            <a:r>
              <a:rPr lang="tr-TR" sz="2400" b="1" dirty="0" smtClean="0"/>
              <a:t>16.07.2018</a:t>
            </a:r>
            <a:r>
              <a:rPr lang="tr-TR" sz="2400" dirty="0" smtClean="0"/>
              <a:t>- </a:t>
            </a:r>
            <a:r>
              <a:rPr lang="tr-TR" sz="2400" b="1" dirty="0" smtClean="0"/>
              <a:t>31.08.2018</a:t>
            </a:r>
          </a:p>
          <a:p>
            <a:pPr>
              <a:buNone/>
            </a:pPr>
            <a:r>
              <a:rPr lang="tr-TR" sz="2400" b="1" dirty="0" smtClean="0"/>
              <a:t>	</a:t>
            </a:r>
            <a:r>
              <a:rPr lang="tr-TR" sz="2400" dirty="0" smtClean="0"/>
              <a:t>Bilim ve Sanat Merkezlerine Kayıt Hakkı Kazanan Öğrencilerin Kayıt İşlemleri</a:t>
            </a:r>
            <a:endParaRPr lang="tr-T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337220"/>
            <a:ext cx="7772400" cy="576064"/>
          </a:xfrm>
        </p:spPr>
        <p:txBody>
          <a:bodyPr>
            <a:normAutofit/>
          </a:bodyPr>
          <a:lstStyle/>
          <a:p>
            <a:r>
              <a:rPr lang="tr-TR" sz="2800" b="1" dirty="0" smtClean="0"/>
              <a:t>Sonuçlara İtiraz</a:t>
            </a:r>
            <a:endParaRPr lang="tr-TR" sz="2800" b="1" dirty="0"/>
          </a:p>
        </p:txBody>
      </p:sp>
      <p:sp>
        <p:nvSpPr>
          <p:cNvPr id="3" name="2 İçerik Yer Tutucusu"/>
          <p:cNvSpPr>
            <a:spLocks noGrp="1"/>
          </p:cNvSpPr>
          <p:nvPr>
            <p:ph sz="quarter" idx="1"/>
          </p:nvPr>
        </p:nvSpPr>
        <p:spPr>
          <a:xfrm>
            <a:off x="914400" y="985292"/>
            <a:ext cx="7772400" cy="4031208"/>
          </a:xfrm>
        </p:spPr>
        <p:txBody>
          <a:bodyPr>
            <a:normAutofit/>
          </a:bodyPr>
          <a:lstStyle/>
          <a:p>
            <a:pPr marL="274320" lvl="1" indent="-274320" algn="just">
              <a:spcBef>
                <a:spcPts val="580"/>
              </a:spcBef>
              <a:buClr>
                <a:schemeClr val="accent1"/>
              </a:buClr>
            </a:pPr>
            <a:r>
              <a:rPr lang="tr-TR" sz="1800" b="1" dirty="0" smtClean="0"/>
              <a:t>Grup Tarama Uygulamasına İtirazlar </a:t>
            </a:r>
            <a:r>
              <a:rPr lang="tr-TR" sz="1800" b="1" u="sng" dirty="0" smtClean="0"/>
              <a:t>12-16 Mart 2018 </a:t>
            </a:r>
            <a:r>
              <a:rPr lang="tr-TR" sz="1800" dirty="0" smtClean="0"/>
              <a:t>tarihleri arasında MEB Destek Hizmetleri Genel Müdürlüğü Döner Sermaye İşletmesinin T.C. Ziraat Bankası, Türkiye Vakıflar Bankası ve Türkiye Halk Bankasından herhangi birine kurumsal tahsilat programı aracılığıyla </a:t>
            </a:r>
            <a:r>
              <a:rPr lang="tr-TR" sz="1800" b="1" dirty="0" smtClean="0"/>
              <a:t>20 TL (yirmi TL KDV dâhil) </a:t>
            </a:r>
            <a:r>
              <a:rPr lang="tr-TR" sz="1800" dirty="0" smtClean="0"/>
              <a:t>yatırılarak öğrenci velisi tarafından </a:t>
            </a:r>
            <a:r>
              <a:rPr lang="tr-TR" sz="1800" b="1" u="sng" dirty="0" smtClean="0">
                <a:hlinkClick r:id="rId2"/>
              </a:rPr>
              <a:t>http://esinav.meb.gov.tr/</a:t>
            </a:r>
            <a:r>
              <a:rPr lang="tr-TR" sz="1800" b="1" dirty="0" smtClean="0"/>
              <a:t> </a:t>
            </a:r>
            <a:r>
              <a:rPr lang="tr-TR" sz="1800" dirty="0" smtClean="0"/>
              <a:t>adresinden yapılacaktır. İtirazlar değerlendirildikten sonra yine aynı sistem üzerinden veliye bilgilendirme yapılacaktır.</a:t>
            </a:r>
          </a:p>
          <a:p>
            <a:pPr marL="274320" lvl="1" indent="-274320" algn="just">
              <a:spcBef>
                <a:spcPts val="580"/>
              </a:spcBef>
              <a:buClr>
                <a:schemeClr val="accent1"/>
              </a:buClr>
            </a:pPr>
            <a:r>
              <a:rPr lang="tr-TR" sz="1800" b="1" dirty="0" smtClean="0"/>
              <a:t>Bireysel Değerlendirme İtirazları </a:t>
            </a:r>
            <a:r>
              <a:rPr lang="tr-TR" sz="1800" b="1" u="sng" dirty="0" smtClean="0"/>
              <a:t>21-27 Haziran 2018 </a:t>
            </a:r>
            <a:r>
              <a:rPr lang="tr-TR" sz="1800" dirty="0" smtClean="0"/>
              <a:t>tarihleri arasında öğrenci velisi tarafından </a:t>
            </a:r>
            <a:r>
              <a:rPr lang="tr-TR" sz="1800" b="1" dirty="0" smtClean="0"/>
              <a:t>İl Millî Eğitim Müdürlükleri İl Tanılama Sınav Komisyonlarına </a:t>
            </a:r>
            <a:r>
              <a:rPr lang="tr-TR" sz="1800" dirty="0" smtClean="0"/>
              <a:t>yapılacaktır. Süresi geçtikten sonra yapılan itirazlarda öğrenci T.C. kimlik numarası belirtilmeyen, imza ve adres bilgisi olmayan; faksla ve e-posta yoluyla yapılan itirazlar dikkate alınmayacak ve cevaplanmayacaktır.</a:t>
            </a:r>
          </a:p>
          <a:p>
            <a:pPr marL="274320" lvl="1" indent="-274320" algn="just">
              <a:spcBef>
                <a:spcPts val="580"/>
              </a:spcBef>
              <a:buClr>
                <a:schemeClr val="accent1"/>
              </a:buClr>
              <a:buNone/>
            </a:pPr>
            <a:endParaRPr lang="tr-TR" sz="1600" dirty="0" smtClean="0"/>
          </a:p>
          <a:p>
            <a:pPr marL="274320" lvl="1" indent="-274320" algn="just">
              <a:spcBef>
                <a:spcPts val="580"/>
              </a:spcBef>
              <a:buClr>
                <a:schemeClr val="accent1"/>
              </a:buClr>
            </a:pPr>
            <a:endParaRPr lang="tr-TR" sz="1600" b="1" i="1" dirty="0" smtClean="0"/>
          </a:p>
          <a:p>
            <a:pPr marL="274320" lvl="1" indent="-274320" algn="just">
              <a:spcBef>
                <a:spcPts val="580"/>
              </a:spcBef>
              <a:buClr>
                <a:schemeClr val="accent1"/>
              </a:buClr>
            </a:pPr>
            <a:endParaRPr lang="tr-TR" sz="1600" dirty="0" smtClean="0"/>
          </a:p>
          <a:p>
            <a:pPr marL="274320" lvl="1" indent="-274320">
              <a:spcBef>
                <a:spcPts val="580"/>
              </a:spcBef>
              <a:buClr>
                <a:schemeClr val="accent1"/>
              </a:buClr>
            </a:pPr>
            <a:endParaRPr lang="tr-TR" sz="2800" b="1" i="1" dirty="0" smtClean="0"/>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dirty="0"/>
          </a:p>
        </p:txBody>
      </p:sp>
      <p:pic>
        <p:nvPicPr>
          <p:cNvPr id="2050" name="Picture 2"/>
          <p:cNvPicPr>
            <a:picLocks noChangeAspect="1" noChangeArrowheads="1"/>
          </p:cNvPicPr>
          <p:nvPr/>
        </p:nvPicPr>
        <p:blipFill>
          <a:blip r:embed="rId2" cstate="print"/>
          <a:srcRect l="6361" t="3625" r="13945" b="5141"/>
          <a:stretch>
            <a:fillRect/>
          </a:stretch>
        </p:blipFill>
        <p:spPr bwMode="auto">
          <a:xfrm>
            <a:off x="611560" y="193204"/>
            <a:ext cx="7920880" cy="5098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pic>
        <p:nvPicPr>
          <p:cNvPr id="3074" name="Picture 2"/>
          <p:cNvPicPr>
            <a:picLocks noChangeAspect="1" noChangeArrowheads="1"/>
          </p:cNvPicPr>
          <p:nvPr/>
        </p:nvPicPr>
        <p:blipFill>
          <a:blip r:embed="rId2" cstate="print"/>
          <a:srcRect l="6368" t="3294" r="13178" b="7719"/>
          <a:stretch>
            <a:fillRect/>
          </a:stretch>
        </p:blipFill>
        <p:spPr bwMode="auto">
          <a:xfrm>
            <a:off x="467544" y="193204"/>
            <a:ext cx="8136904" cy="5060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BİLSEM NEDİR?</a:t>
            </a:r>
            <a:endParaRPr lang="tr-TR" b="1" dirty="0"/>
          </a:p>
        </p:txBody>
      </p:sp>
      <p:sp>
        <p:nvSpPr>
          <p:cNvPr id="3" name="2 İçerik Yer Tutucusu"/>
          <p:cNvSpPr>
            <a:spLocks noGrp="1"/>
          </p:cNvSpPr>
          <p:nvPr>
            <p:ph sz="quarter" idx="1"/>
          </p:nvPr>
        </p:nvSpPr>
        <p:spPr>
          <a:xfrm>
            <a:off x="914400" y="1206500"/>
            <a:ext cx="7402016" cy="2299072"/>
          </a:xfrm>
        </p:spPr>
        <p:txBody>
          <a:bodyPr>
            <a:normAutofit fontScale="85000" lnSpcReduction="10000"/>
          </a:bodyPr>
          <a:lstStyle/>
          <a:p>
            <a:pPr algn="just"/>
            <a:r>
              <a:rPr lang="tr-TR" dirty="0" smtClean="0"/>
              <a:t>Bilim ve Sanat Merkezleri ; özel yetenekli öğrencilerin (resim, müzik ve genel zihinsel yetenek) örgün eğitim kurumlarındaki eğitimlerini aksatmayacak şekilde bireysel yeteneklerinin farkında olmalarını ve kapasitelerini geliştirerek en üst düzeyde kullanmalarını sağlamak amacıyla açılmış olan bağımsız özel eğitim kurumlarıdır.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5975" t="13833" r="27758" b="8205"/>
          <a:stretch>
            <a:fillRect/>
          </a:stretch>
        </p:blipFill>
        <p:spPr bwMode="auto">
          <a:xfrm>
            <a:off x="1403648" y="136436"/>
            <a:ext cx="5616624" cy="532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pPr algn="ctr"/>
            <a:r>
              <a:rPr lang="tr-TR" b="1" i="1" dirty="0" smtClean="0"/>
              <a:t>Dinlediğiniz için teşekkürler.</a:t>
            </a:r>
            <a:endParaRPr lang="tr-TR" b="1" i="1" dirty="0"/>
          </a:p>
        </p:txBody>
      </p:sp>
      <p:sp>
        <p:nvSpPr>
          <p:cNvPr id="5" name="4 Resim Yer Tutucusu"/>
          <p:cNvSpPr>
            <a:spLocks noGrp="1"/>
          </p:cNvSpPr>
          <p:nvPr>
            <p:ph type="pic" idx="1"/>
          </p:nvPr>
        </p:nvSpPr>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BİLSEM NE DEĞİLDİR?</a:t>
            </a:r>
            <a:endParaRPr lang="tr-TR" b="1" dirty="0"/>
          </a:p>
        </p:txBody>
      </p:sp>
      <p:sp>
        <p:nvSpPr>
          <p:cNvPr id="3" name="2 İçerik Yer Tutucusu"/>
          <p:cNvSpPr>
            <a:spLocks noGrp="1"/>
          </p:cNvSpPr>
          <p:nvPr>
            <p:ph sz="quarter" idx="1"/>
          </p:nvPr>
        </p:nvSpPr>
        <p:spPr/>
        <p:txBody>
          <a:bodyPr/>
          <a:lstStyle/>
          <a:p>
            <a:r>
              <a:rPr lang="tr-TR" dirty="0" smtClean="0"/>
              <a:t>Okul değildir. </a:t>
            </a:r>
          </a:p>
          <a:p>
            <a:r>
              <a:rPr lang="tr-TR" dirty="0" smtClean="0"/>
              <a:t>Takviye kursu değildir. </a:t>
            </a:r>
          </a:p>
          <a:p>
            <a:r>
              <a:rPr lang="tr-TR" dirty="0" smtClean="0"/>
              <a:t>Etüt merkezi değildir. </a:t>
            </a:r>
          </a:p>
          <a:p>
            <a:r>
              <a:rPr lang="tr-TR" dirty="0" smtClean="0"/>
              <a:t>Özel öğretim kursu değildir. </a:t>
            </a:r>
          </a:p>
          <a:p>
            <a:r>
              <a:rPr lang="tr-TR" dirty="0" smtClean="0"/>
              <a:t>Özel okul değildir. </a:t>
            </a:r>
          </a:p>
          <a:p>
            <a:r>
              <a:rPr lang="tr-TR" dirty="0" smtClean="0"/>
              <a:t>Ödevlerinin yapıldığı bir yer değildir.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217207"/>
            <a:ext cx="7992888" cy="528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b="1" dirty="0" smtClean="0"/>
              <a:t>BİLSEM’lerde uygulanan eğitim programları 5 aşamadan oluşmaktadır: </a:t>
            </a:r>
            <a:endParaRPr lang="tr-TR" sz="2800" b="1" dirty="0"/>
          </a:p>
        </p:txBody>
      </p:sp>
      <p:sp>
        <p:nvSpPr>
          <p:cNvPr id="3" name="2 İçerik Yer Tutucusu"/>
          <p:cNvSpPr>
            <a:spLocks noGrp="1"/>
          </p:cNvSpPr>
          <p:nvPr>
            <p:ph sz="quarter" idx="1"/>
          </p:nvPr>
        </p:nvSpPr>
        <p:spPr/>
        <p:txBody>
          <a:bodyPr/>
          <a:lstStyle/>
          <a:p>
            <a:pPr marL="514350" indent="-514350">
              <a:buAutoNum type="arabicPeriod"/>
            </a:pPr>
            <a:r>
              <a:rPr lang="tr-TR" dirty="0" smtClean="0"/>
              <a:t>Uyum programı</a:t>
            </a:r>
          </a:p>
          <a:p>
            <a:pPr marL="514350" indent="-514350">
              <a:buAutoNum type="arabicPeriod"/>
            </a:pPr>
            <a:r>
              <a:rPr lang="tr-TR" dirty="0" smtClean="0"/>
              <a:t>Destek eğitim programı</a:t>
            </a:r>
          </a:p>
          <a:p>
            <a:pPr marL="514350" indent="-514350">
              <a:buAutoNum type="arabicPeriod"/>
            </a:pPr>
            <a:r>
              <a:rPr lang="tr-TR" dirty="0" smtClean="0"/>
              <a:t>Bireysel yetenekleri fark ettirme programı</a:t>
            </a:r>
          </a:p>
          <a:p>
            <a:pPr marL="514350" indent="-514350">
              <a:buAutoNum type="arabicPeriod"/>
            </a:pPr>
            <a:r>
              <a:rPr lang="tr-TR" dirty="0" smtClean="0"/>
              <a:t>Özel yetenekleri geliştirme programı</a:t>
            </a:r>
          </a:p>
          <a:p>
            <a:pPr marL="514350" indent="-514350">
              <a:buAutoNum type="arabicPeriod"/>
            </a:pPr>
            <a:r>
              <a:rPr lang="tr-TR" dirty="0" smtClean="0"/>
              <a:t>Proje üretimi ve yönetimi eğitim programı</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71538" y="176213"/>
            <a:ext cx="7400925" cy="536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solidFill>
                  <a:schemeClr val="accent1"/>
                </a:solidFill>
              </a:rPr>
              <a:t>1. Uyum Programı</a:t>
            </a:r>
            <a:endParaRPr lang="tr-TR" dirty="0"/>
          </a:p>
        </p:txBody>
      </p:sp>
      <p:sp>
        <p:nvSpPr>
          <p:cNvPr id="3" name="2 İçerik Yer Tutucusu"/>
          <p:cNvSpPr>
            <a:spLocks noGrp="1"/>
          </p:cNvSpPr>
          <p:nvPr>
            <p:ph sz="quarter" idx="1"/>
          </p:nvPr>
        </p:nvSpPr>
        <p:spPr/>
        <p:txBody>
          <a:bodyPr>
            <a:normAutofit lnSpcReduction="10000"/>
          </a:bodyPr>
          <a:lstStyle/>
          <a:p>
            <a:pPr marL="514350" indent="-514350" algn="just">
              <a:lnSpc>
                <a:spcPct val="150000"/>
              </a:lnSpc>
            </a:pPr>
            <a:r>
              <a:rPr lang="tr-TR" sz="2000" dirty="0" smtClean="0"/>
              <a:t>Üç farklı yetenek alanından da merkeze gelen öğrenci uyum program basamağı ile başlar, bu basamakta kurumu, programları, öğretmenleri ve diğer öğrencileri tanırlar.</a:t>
            </a:r>
          </a:p>
          <a:p>
            <a:pPr marL="514350" indent="-514350" algn="just">
              <a:lnSpc>
                <a:spcPct val="150000"/>
              </a:lnSpc>
            </a:pPr>
            <a:r>
              <a:rPr lang="tr-TR" sz="2000" dirty="0" smtClean="0"/>
              <a:t>Görsel sanatlar ve müzik alanlarında tanılanarak </a:t>
            </a:r>
            <a:r>
              <a:rPr lang="tr-TR" sz="2000" dirty="0" err="1" smtClean="0"/>
              <a:t>BİLSEM’e</a:t>
            </a:r>
            <a:r>
              <a:rPr lang="tr-TR" sz="2000" dirty="0" smtClean="0"/>
              <a:t> devam eden öğrenciler, uyum programı sonunda tanılandıkları alanda özel yetenekleri geliştirici eğitim programına devam eder.</a:t>
            </a:r>
            <a:endParaRPr lang="tr-TR" sz="2000"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1"/>
                </a:solidFill>
              </a:rPr>
              <a:t>2. Destek Eğitim Programı</a:t>
            </a:r>
            <a:endParaRPr lang="tr-TR" dirty="0">
              <a:solidFill>
                <a:schemeClr val="accent1"/>
              </a:solidFill>
            </a:endParaRPr>
          </a:p>
        </p:txBody>
      </p:sp>
      <p:sp>
        <p:nvSpPr>
          <p:cNvPr id="3" name="2 İçerik Yer Tutucusu"/>
          <p:cNvSpPr>
            <a:spLocks noGrp="1"/>
          </p:cNvSpPr>
          <p:nvPr>
            <p:ph sz="quarter" idx="1"/>
          </p:nvPr>
        </p:nvSpPr>
        <p:spPr/>
        <p:txBody>
          <a:bodyPr>
            <a:normAutofit lnSpcReduction="10000"/>
          </a:bodyPr>
          <a:lstStyle/>
          <a:p>
            <a:pPr>
              <a:lnSpc>
                <a:spcPct val="150000"/>
              </a:lnSpc>
            </a:pPr>
            <a:r>
              <a:rPr lang="tr-TR" sz="2000" dirty="0" smtClean="0"/>
              <a:t>Genel zihinsel yetenek alanından tanılanan öğrencilerin geliştirmesi gereken temel becerileri tüm alan/disiplinlerle ilişkilendirilmesini esas alan eğitim programıdır.</a:t>
            </a:r>
          </a:p>
          <a:p>
            <a:pPr>
              <a:lnSpc>
                <a:spcPct val="150000"/>
              </a:lnSpc>
            </a:pPr>
            <a:r>
              <a:rPr lang="tr-TR" sz="2000" dirty="0" smtClean="0"/>
              <a:t>İletişim, iş birliği, grupla çalışma, öğrenmeyi öğrenme, problem çözme, bilimsel araştırma, girişimcilik, eleştirel ve yaratıcı düşünme, etkili karar verme, teknoloji okuryazarlığı, sosyal sorumluluk, kaynakları etkin kullanma becerileri kazandırılır.</a:t>
            </a:r>
            <a:endParaRPr lang="tr-T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857</TotalTime>
  <Words>1061</Words>
  <Application>Microsoft Office PowerPoint</Application>
  <PresentationFormat>Ekran Gösterisi (16:10)</PresentationFormat>
  <Paragraphs>104</Paragraphs>
  <Slides>31</Slides>
  <Notes>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Hisse Senedi</vt:lpstr>
      <vt:lpstr> BİLİM VE SANAT MERKEZLERİ  ÖĞRENCİ TANILAMA SÜRECİ  VELİ BİLGİLENDİRME TOPLANTISI</vt:lpstr>
      <vt:lpstr>Program Akışı</vt:lpstr>
      <vt:lpstr>BİLSEM NEDİR?</vt:lpstr>
      <vt:lpstr>BİLSEM NE DEĞİLDİR?</vt:lpstr>
      <vt:lpstr>Slayt 5</vt:lpstr>
      <vt:lpstr>BİLSEM’lerde uygulanan eğitim programları 5 aşamadan oluşmaktadır: </vt:lpstr>
      <vt:lpstr>Slayt 7</vt:lpstr>
      <vt:lpstr>1. Uyum Programı</vt:lpstr>
      <vt:lpstr>2. Destek Eğitim Programı</vt:lpstr>
      <vt:lpstr>3.Bireysel Yetenekleri Fark Ettirme Programı</vt:lpstr>
      <vt:lpstr>4. Özel Yetenekleri Geliştirme Programı</vt:lpstr>
      <vt:lpstr>5. Proje Üretimi ve Yönetimi Eğitim Programı</vt:lpstr>
      <vt:lpstr>Özel Yetenekli Birey ve Özellikleri</vt:lpstr>
      <vt:lpstr>Bu çocukları diğer çocuklardan ayırt eden temel özellikler şöyle sıralanabilir</vt:lpstr>
      <vt:lpstr>Slayt 15</vt:lpstr>
      <vt:lpstr>Türkiye’de ve Dünyada Özel Yetenekli Birey Sayıları</vt:lpstr>
      <vt:lpstr>Özel Yeteneklilerle İlgili Doğru Bilinen Yanlışlar</vt:lpstr>
      <vt:lpstr>Aileler Özel Yetenekli Çocuğun Eğitimini Nasıl Destekleyebilir?</vt:lpstr>
      <vt:lpstr>Slayt 19</vt:lpstr>
      <vt:lpstr>Bilsem Tanılama Süreci Takvimi</vt:lpstr>
      <vt:lpstr>Tanılama süreci 3 temel aşamadan oluşur</vt:lpstr>
      <vt:lpstr>Grup Tarama Uygulaması</vt:lpstr>
      <vt:lpstr>Bilsem 2018 Grup Tarama Sistemi Tanıtım Sürümü</vt:lpstr>
      <vt:lpstr>Önemli Tarihler</vt:lpstr>
      <vt:lpstr>Bireysel Değerlendirme</vt:lpstr>
      <vt:lpstr>Önemli Tarihler</vt:lpstr>
      <vt:lpstr>Sonuçlara İtiraz</vt:lpstr>
      <vt:lpstr>Slayt 28</vt:lpstr>
      <vt:lpstr>Slayt 29</vt:lpstr>
      <vt:lpstr>Slayt 30</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 VE SANAT MERKEZLERİNE  ÖĞRENCİ TANILAMA SÜRECİ  BİLGİLENDİRME TOPLANTISI</dc:title>
  <dc:creator>REHBERR1</dc:creator>
  <cp:lastModifiedBy>Asus</cp:lastModifiedBy>
  <cp:revision>68</cp:revision>
  <dcterms:created xsi:type="dcterms:W3CDTF">2017-11-23T06:43:14Z</dcterms:created>
  <dcterms:modified xsi:type="dcterms:W3CDTF">2017-12-24T09:35:13Z</dcterms:modified>
</cp:coreProperties>
</file>