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8" r:id="rId1"/>
  </p:sldMasterIdLst>
  <p:sldIdLst>
    <p:sldId id="358" r:id="rId2"/>
    <p:sldId id="266" r:id="rId3"/>
    <p:sldId id="267" r:id="rId4"/>
    <p:sldId id="268" r:id="rId5"/>
    <p:sldId id="275" r:id="rId6"/>
    <p:sldId id="286" r:id="rId7"/>
    <p:sldId id="363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16" r:id="rId28"/>
    <p:sldId id="331" r:id="rId29"/>
    <p:sldId id="338" r:id="rId30"/>
    <p:sldId id="339" r:id="rId31"/>
    <p:sldId id="340" r:id="rId32"/>
    <p:sldId id="341" r:id="rId33"/>
    <p:sldId id="342" r:id="rId34"/>
    <p:sldId id="359" r:id="rId35"/>
    <p:sldId id="361" r:id="rId3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00"/>
    <a:srgbClr val="2AAA2A"/>
    <a:srgbClr val="33CC33"/>
    <a:srgbClr val="D5D000"/>
    <a:srgbClr val="FFFF00"/>
    <a:srgbClr val="0000FF"/>
    <a:srgbClr val="FF0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16" y="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tr-TR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tr-TR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charset="0"/>
                    <a:ea typeface="MS PGothic" pitchFamily="34" charset="-128"/>
                  </a:defRPr>
                </a:lvl9pPr>
              </a:lstStyle>
              <a:p>
                <a:pPr eaLnBrk="1" hangingPunct="1">
                  <a:defRPr/>
                </a:pPr>
                <a:endParaRPr lang="en-US" altLang="tr-TR" sz="2400" smtClean="0">
                  <a:latin typeface="Times New Roman" pitchFamily="18" charset="0"/>
                </a:endParaRPr>
              </a:p>
            </p:txBody>
          </p:sp>
        </p:grpSp>
      </p:grpSp>
      <p:sp>
        <p:nvSpPr>
          <p:cNvPr id="22529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-104" charset="2"/>
              <a:buNone/>
              <a:defRPr sz="3400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C7F05-9C28-4E7D-83F6-990F72F4810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76CB1-C27A-4E20-9066-B0CFA1B1FC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39604-9B13-47A8-B2B7-B111B6A3CC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AC509-76FC-46C2-95F5-D46F4B6206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66E93-4C97-46BB-BB67-B936CE4D8D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F9323-370E-4CF0-85D1-951AE0DBDE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F2482-9E83-40E7-838F-D9120A064C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0BAEF-17A1-4134-9AC1-3C96838D8E2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FD98A-A499-4C83-A477-133B17561B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193BC-28F3-4C50-91B3-6DF54A8A772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D7016-AC3C-44BA-B563-AB8C52C7C1C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E7160-192E-441A-8954-5879631D84C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6D8E7-4DBD-43D0-A55B-8F3B2250AFF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CA546-CF64-4B8B-98CC-F8CF3FF43A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80ACE6-046E-4F36-9662-6DA2BB70623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6A0BB-05BC-476A-B1E9-B88CDABE21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ea typeface="ＭＳ Ｐゴシック" pitchFamily="-104" charset="-128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-104" charset="0"/>
                <a:ea typeface="ＭＳ Ｐゴシック" pitchFamily="-104" charset="-128"/>
              </a:defRPr>
            </a:lvl1pPr>
          </a:lstStyle>
          <a:p>
            <a:pPr>
              <a:defRPr/>
            </a:pPr>
            <a:fld id="{52B914B2-5F88-4431-87C7-F957CDA8F2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tr-TR" sz="240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tr-TR" sz="240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tr-TR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tr-TR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tr-TR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tr-TR" sz="180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tr-TR" sz="240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tr-TR" sz="180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charset="0"/>
                  <a:ea typeface="MS PGothic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tr-TR" sz="180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22427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104" charset="-128"/>
              </a:defRPr>
            </a:lvl1pPr>
          </a:lstStyle>
          <a:p>
            <a:pPr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  <p:sldLayoutId id="2147483873" r:id="rId14"/>
    <p:sldLayoutId id="2147483874" r:id="rId15"/>
    <p:sldLayoutId id="2147483875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4" charset="0"/>
          <a:ea typeface="MS PGothic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4" charset="2"/>
        <a:buChar char="§"/>
        <a:defRPr sz="2000">
          <a:solidFill>
            <a:schemeClr val="tx1"/>
          </a:solidFill>
          <a:latin typeface="+mn-lt"/>
          <a:ea typeface="ＭＳ Ｐゴシック" pitchFamily="-10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4" charset="2"/>
        <a:buChar char="§"/>
        <a:defRPr sz="2000">
          <a:solidFill>
            <a:schemeClr val="tx1"/>
          </a:solidFill>
          <a:latin typeface="+mn-lt"/>
          <a:ea typeface="ＭＳ Ｐゴシック" pitchFamily="-10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4" charset="2"/>
        <a:buChar char="§"/>
        <a:defRPr sz="2000">
          <a:solidFill>
            <a:schemeClr val="tx1"/>
          </a:solidFill>
          <a:latin typeface="+mn-lt"/>
          <a:ea typeface="ＭＳ Ｐゴシック" pitchFamily="-10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-104" charset="2"/>
        <a:buChar char="§"/>
        <a:defRPr sz="2000">
          <a:solidFill>
            <a:schemeClr val="tx1"/>
          </a:solidFill>
          <a:latin typeface="+mn-lt"/>
          <a:ea typeface="ＭＳ Ｐゴシック" pitchFamily="-10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4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1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3"/>
          <p:cNvSpPr>
            <a:spLocks noChangeShapeType="1"/>
          </p:cNvSpPr>
          <p:nvPr/>
        </p:nvSpPr>
        <p:spPr bwMode="auto">
          <a:xfrm flipV="1">
            <a:off x="830263" y="1606550"/>
            <a:ext cx="7726362" cy="3175"/>
          </a:xfrm>
          <a:prstGeom prst="line">
            <a:avLst/>
          </a:prstGeom>
          <a:noFill/>
          <a:ln w="127000" cmpd="tri">
            <a:solidFill>
              <a:srgbClr val="993366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2539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500063"/>
            <a:ext cx="9144000" cy="6357937"/>
          </a:xfrm>
          <a:solidFill>
            <a:srgbClr val="DDFCFD"/>
          </a:solidFill>
          <a:ln>
            <a:solidFill>
              <a:srgbClr val="DDFCFD"/>
            </a:solidFill>
          </a:ln>
        </p:spPr>
        <p:txBody>
          <a:bodyPr/>
          <a:lstStyle/>
          <a:p>
            <a:pPr algn="ctr" eaLnBrk="1" hangingPunct="1">
              <a:lnSpc>
                <a:spcPct val="220000"/>
              </a:lnSpc>
              <a:buFont typeface="Wingdings" pitchFamily="2" charset="2"/>
              <a:buNone/>
              <a:defRPr/>
            </a:pPr>
            <a:r>
              <a:rPr 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SAĞLIK VE GÜVENLİK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İŞARETLERİ EĞİTİMİ</a:t>
            </a:r>
          </a:p>
        </p:txBody>
      </p:sp>
      <p:pic>
        <p:nvPicPr>
          <p:cNvPr id="3076" name="Picture 5" descr="IN00681_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843213" y="3860800"/>
            <a:ext cx="2943225" cy="27082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z="3600" smtClean="0">
                <a:solidFill>
                  <a:srgbClr val="FF0000"/>
                </a:solidFill>
              </a:rPr>
              <a:t>Yasaklayıcı İşaretler</a:t>
            </a:r>
          </a:p>
        </p:txBody>
      </p:sp>
      <p:pic>
        <p:nvPicPr>
          <p:cNvPr id="12291" name="Picture 9" descr="ndrink.gif (1105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47850" y="1989138"/>
            <a:ext cx="1365250" cy="1544637"/>
          </a:xfrm>
          <a:noFill/>
        </p:spPr>
      </p:pic>
      <p:sp>
        <p:nvSpPr>
          <p:cNvPr id="12292" name="Text Box 10"/>
          <p:cNvSpPr txBox="1">
            <a:spLocks noChangeArrowheads="1"/>
          </p:cNvSpPr>
          <p:nvPr/>
        </p:nvSpPr>
        <p:spPr bwMode="auto">
          <a:xfrm>
            <a:off x="1258888" y="3357563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/>
              <a:t>İçilmez</a:t>
            </a:r>
          </a:p>
        </p:txBody>
      </p:sp>
      <p:sp>
        <p:nvSpPr>
          <p:cNvPr id="12293" name="Text Box 11"/>
          <p:cNvSpPr txBox="1">
            <a:spLocks noChangeArrowheads="1"/>
          </p:cNvSpPr>
          <p:nvPr/>
        </p:nvSpPr>
        <p:spPr bwMode="auto">
          <a:xfrm>
            <a:off x="1187450" y="5373688"/>
            <a:ext cx="2447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/>
              <a:t>İş makinesi giremez</a:t>
            </a:r>
          </a:p>
        </p:txBody>
      </p:sp>
      <p:sp>
        <p:nvSpPr>
          <p:cNvPr id="12294" name="Text Box 12"/>
          <p:cNvSpPr txBox="1">
            <a:spLocks noChangeArrowheads="1"/>
          </p:cNvSpPr>
          <p:nvPr/>
        </p:nvSpPr>
        <p:spPr bwMode="auto">
          <a:xfrm>
            <a:off x="5508625" y="5445125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/>
              <a:t>Dokunma</a:t>
            </a:r>
          </a:p>
        </p:txBody>
      </p:sp>
      <p:sp>
        <p:nvSpPr>
          <p:cNvPr id="12295" name="Text Box 13"/>
          <p:cNvSpPr txBox="1">
            <a:spLocks noChangeArrowheads="1"/>
          </p:cNvSpPr>
          <p:nvPr/>
        </p:nvSpPr>
        <p:spPr bwMode="auto">
          <a:xfrm>
            <a:off x="5508625" y="3357563"/>
            <a:ext cx="24479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/>
              <a:t>Yetkisiz kimse giremez</a:t>
            </a:r>
          </a:p>
        </p:txBody>
      </p:sp>
      <p:pic>
        <p:nvPicPr>
          <p:cNvPr id="12296" name="Picture 14" descr="Nacces.gif (1347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965825" y="1960563"/>
            <a:ext cx="1485900" cy="1592262"/>
          </a:xfrm>
          <a:noFill/>
        </p:spPr>
      </p:pic>
      <p:pic>
        <p:nvPicPr>
          <p:cNvPr id="12297" name="Picture 15" descr="naccesv.gif (1294 bytes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846263" y="3971925"/>
            <a:ext cx="1366837" cy="1604963"/>
          </a:xfrm>
          <a:noFill/>
        </p:spPr>
      </p:pic>
      <p:pic>
        <p:nvPicPr>
          <p:cNvPr id="12298" name="Picture 16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6059488" y="4221163"/>
            <a:ext cx="1330325" cy="1189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>
                <a:solidFill>
                  <a:srgbClr val="FF0000"/>
                </a:solidFill>
              </a:rPr>
              <a:t>UYARI İŞARETLERİ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altLang="tr-TR" sz="2400" smtClean="0"/>
              <a:t>Uyarı işaretleri</a:t>
            </a:r>
          </a:p>
          <a:p>
            <a:pPr eaLnBrk="1" hangingPunct="1">
              <a:lnSpc>
                <a:spcPct val="120000"/>
              </a:lnSpc>
            </a:pPr>
            <a:endParaRPr lang="tr-TR" altLang="tr-TR" sz="2400" smtClean="0"/>
          </a:p>
          <a:p>
            <a:pPr eaLnBrk="1" hangingPunct="1">
              <a:lnSpc>
                <a:spcPct val="120000"/>
              </a:lnSpc>
            </a:pPr>
            <a:r>
              <a:rPr lang="tr-TR" altLang="tr-TR" sz="2400" smtClean="0"/>
              <a:t>Üçgen şeklinde</a:t>
            </a:r>
          </a:p>
          <a:p>
            <a:pPr eaLnBrk="1" hangingPunct="1">
              <a:lnSpc>
                <a:spcPct val="120000"/>
              </a:lnSpc>
            </a:pPr>
            <a:r>
              <a:rPr lang="tr-TR" altLang="tr-TR" sz="2400" smtClean="0"/>
              <a:t>Sarı zemin üzerine siyah piktogram, siyah çerçeve olmalıdır.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endParaRPr lang="tr-TR" altLang="tr-TR" sz="2400" smtClean="0"/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altLang="tr-TR" sz="2400" smtClean="0"/>
              <a:t>(sarı kısımlar işaret alanının en az % 50’sini kapsar)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D5D000"/>
                </a:solidFill>
              </a:rPr>
              <a:t>Uyarı İşaretleri</a:t>
            </a:r>
          </a:p>
        </p:txBody>
      </p:sp>
      <p:pic>
        <p:nvPicPr>
          <p:cNvPr id="14339" name="Picture 8" descr="flammat.gif (1018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741488"/>
            <a:ext cx="1746250" cy="1682750"/>
          </a:xfrm>
          <a:noFill/>
        </p:spPr>
      </p:pic>
      <p:pic>
        <p:nvPicPr>
          <p:cNvPr id="14340" name="Picture 9" descr="explmat.gif (1065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92725" y="1557338"/>
            <a:ext cx="1922463" cy="1871662"/>
          </a:xfrm>
          <a:noFill/>
        </p:spPr>
      </p:pic>
      <p:pic>
        <p:nvPicPr>
          <p:cNvPr id="14341" name="Picture 10" descr="toxmat.gif (982 bytes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270000" y="4044950"/>
            <a:ext cx="1744663" cy="1760538"/>
          </a:xfrm>
          <a:noFill/>
        </p:spPr>
      </p:pic>
      <p:pic>
        <p:nvPicPr>
          <p:cNvPr id="14342" name="Picture 11" descr="Coromat.gif (965 bytes)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364163" y="4064000"/>
            <a:ext cx="1898650" cy="1670050"/>
          </a:xfrm>
        </p:spPr>
      </p:pic>
      <p:sp>
        <p:nvSpPr>
          <p:cNvPr id="14343" name="Text Box 12"/>
          <p:cNvSpPr txBox="1">
            <a:spLocks noChangeArrowheads="1"/>
          </p:cNvSpPr>
          <p:nvPr/>
        </p:nvSpPr>
        <p:spPr bwMode="auto">
          <a:xfrm>
            <a:off x="900113" y="3284538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Parlayıcı madde veya yüksek ısı </a:t>
            </a:r>
          </a:p>
        </p:txBody>
      </p:sp>
      <p:sp>
        <p:nvSpPr>
          <p:cNvPr id="14344" name="Text Box 13"/>
          <p:cNvSpPr txBox="1">
            <a:spLocks noChangeArrowheads="1"/>
          </p:cNvSpPr>
          <p:nvPr/>
        </p:nvSpPr>
        <p:spPr bwMode="auto">
          <a:xfrm>
            <a:off x="828675" y="541496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Toksik (Zehirli) madde </a:t>
            </a:r>
          </a:p>
        </p:txBody>
      </p:sp>
      <p:sp>
        <p:nvSpPr>
          <p:cNvPr id="14345" name="Text Box 14"/>
          <p:cNvSpPr txBox="1">
            <a:spLocks noChangeArrowheads="1"/>
          </p:cNvSpPr>
          <p:nvPr/>
        </p:nvSpPr>
        <p:spPr bwMode="auto">
          <a:xfrm>
            <a:off x="5149850" y="556418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Aşındırıcı madde </a:t>
            </a:r>
          </a:p>
        </p:txBody>
      </p:sp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5149850" y="314166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Patlayıcı madde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D5D000"/>
                </a:solidFill>
              </a:rPr>
              <a:t>Uyarı İşaretleri</a:t>
            </a:r>
          </a:p>
        </p:txBody>
      </p:sp>
      <p:pic>
        <p:nvPicPr>
          <p:cNvPr id="15363" name="Picture 9" descr="radiomat.gif (945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703388"/>
            <a:ext cx="1841500" cy="1730375"/>
          </a:xfrm>
          <a:noFill/>
        </p:spPr>
      </p:pic>
      <p:pic>
        <p:nvPicPr>
          <p:cNvPr id="15364" name="Picture 10" descr="overld.gif (1079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80025" y="1597025"/>
            <a:ext cx="1949450" cy="1851025"/>
          </a:xfrm>
          <a:noFill/>
        </p:spPr>
      </p:pic>
      <p:pic>
        <p:nvPicPr>
          <p:cNvPr id="15365" name="Picture 11" descr="indtrck.gif (1133 bytes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116013" y="4251325"/>
            <a:ext cx="1946275" cy="1755775"/>
          </a:xfrm>
          <a:noFill/>
        </p:spPr>
      </p:pic>
      <p:pic>
        <p:nvPicPr>
          <p:cNvPr id="15366" name="Picture 12" descr="danelec.gif (987 bytes)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418138" y="4217988"/>
            <a:ext cx="1787525" cy="1803400"/>
          </a:xfrm>
          <a:noFill/>
        </p:spPr>
      </p:pic>
      <p:sp>
        <p:nvSpPr>
          <p:cNvPr id="15367" name="Text Box 13"/>
          <p:cNvSpPr txBox="1">
            <a:spLocks noChangeArrowheads="1"/>
          </p:cNvSpPr>
          <p:nvPr/>
        </p:nvSpPr>
        <p:spPr bwMode="auto">
          <a:xfrm>
            <a:off x="900113" y="328453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Radyoaktif madde </a:t>
            </a:r>
          </a:p>
        </p:txBody>
      </p:sp>
      <p:sp>
        <p:nvSpPr>
          <p:cNvPr id="15368" name="Text Box 14"/>
          <p:cNvSpPr txBox="1">
            <a:spLocks noChangeArrowheads="1"/>
          </p:cNvSpPr>
          <p:nvPr/>
        </p:nvSpPr>
        <p:spPr bwMode="auto">
          <a:xfrm>
            <a:off x="828675" y="579278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İş makinası </a:t>
            </a:r>
          </a:p>
        </p:txBody>
      </p: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5149850" y="580548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Elektrik tehlikesi 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5149850" y="33496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Asılı yük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D5D000"/>
                </a:solidFill>
              </a:rPr>
              <a:t>Uyarı İşaretleri</a:t>
            </a:r>
          </a:p>
        </p:txBody>
      </p:sp>
      <p:pic>
        <p:nvPicPr>
          <p:cNvPr id="16387" name="Picture 8" descr="gendang.gif (948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0188" y="1611313"/>
            <a:ext cx="2009775" cy="1827212"/>
          </a:xfrm>
          <a:noFill/>
        </p:spPr>
      </p:pic>
      <p:pic>
        <p:nvPicPr>
          <p:cNvPr id="16388" name="Picture 9" descr="lasbeam.gif (888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73738" y="1611313"/>
            <a:ext cx="1893887" cy="1827212"/>
          </a:xfrm>
          <a:noFill/>
        </p:spPr>
      </p:pic>
      <p:pic>
        <p:nvPicPr>
          <p:cNvPr id="16389" name="Picture 10" descr="oxidmat.gif (1028 bytes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595438" y="3902075"/>
            <a:ext cx="1876425" cy="1893888"/>
          </a:xfrm>
          <a:noFill/>
        </p:spPr>
      </p:pic>
      <p:pic>
        <p:nvPicPr>
          <p:cNvPr id="16390" name="Picture 11" descr="nonion.gif (1131 bytes)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797550" y="3878263"/>
            <a:ext cx="1860550" cy="1927225"/>
          </a:xfrm>
          <a:noFill/>
        </p:spPr>
      </p:pic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1187450" y="328453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Tehlike </a:t>
            </a:r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1116013" y="579278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Oksitleyici madde </a:t>
            </a:r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5437188" y="5805488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İyonlayıcı olmayan radyasyon 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5437188" y="33496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Lazer ışını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D5D000"/>
                </a:solidFill>
              </a:rPr>
              <a:t>Uyarı İşaretleri</a:t>
            </a:r>
          </a:p>
        </p:txBody>
      </p:sp>
      <p:pic>
        <p:nvPicPr>
          <p:cNvPr id="17411" name="Picture 8" descr="strmagnt.gif (1049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5750" y="1741488"/>
            <a:ext cx="1773238" cy="1992312"/>
          </a:xfrm>
          <a:noFill/>
        </p:spPr>
      </p:pic>
      <p:pic>
        <p:nvPicPr>
          <p:cNvPr id="17412" name="Picture 9" descr="Obstcle.gif (917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553075" y="1874838"/>
            <a:ext cx="2043113" cy="1806575"/>
          </a:xfrm>
          <a:noFill/>
        </p:spPr>
      </p:pic>
      <p:pic>
        <p:nvPicPr>
          <p:cNvPr id="17413" name="Picture 10" descr="drop.gif (868 bytes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423988" y="4037013"/>
            <a:ext cx="2009775" cy="1908175"/>
          </a:xfrm>
          <a:noFill/>
        </p:spPr>
      </p:pic>
      <p:pic>
        <p:nvPicPr>
          <p:cNvPr id="17414" name="Picture 11" descr="biolrisk.gif (989 bytes)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688013" y="4024313"/>
            <a:ext cx="1908175" cy="1925637"/>
          </a:xfrm>
          <a:noFill/>
        </p:spPr>
      </p:pic>
      <p:sp>
        <p:nvSpPr>
          <p:cNvPr id="17415" name="Text Box 12"/>
          <p:cNvSpPr txBox="1">
            <a:spLocks noChangeArrowheads="1"/>
          </p:cNvSpPr>
          <p:nvPr/>
        </p:nvSpPr>
        <p:spPr bwMode="auto">
          <a:xfrm>
            <a:off x="1187450" y="3362325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Kuvvetli manyetik alan </a:t>
            </a:r>
          </a:p>
        </p:txBody>
      </p:sp>
      <p:sp>
        <p:nvSpPr>
          <p:cNvPr id="17416" name="Text Box 13"/>
          <p:cNvSpPr txBox="1">
            <a:spLocks noChangeArrowheads="1"/>
          </p:cNvSpPr>
          <p:nvPr/>
        </p:nvSpPr>
        <p:spPr bwMode="auto">
          <a:xfrm>
            <a:off x="1116013" y="58705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Düşme tehlikesi </a:t>
            </a:r>
          </a:p>
        </p:txBody>
      </p:sp>
      <p:sp>
        <p:nvSpPr>
          <p:cNvPr id="17417" name="Text Box 14"/>
          <p:cNvSpPr txBox="1">
            <a:spLocks noChangeArrowheads="1"/>
          </p:cNvSpPr>
          <p:nvPr/>
        </p:nvSpPr>
        <p:spPr bwMode="auto">
          <a:xfrm>
            <a:off x="5437188" y="5883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Biyolojik risk </a:t>
            </a:r>
          </a:p>
        </p:txBody>
      </p:sp>
      <p:sp>
        <p:nvSpPr>
          <p:cNvPr id="17418" name="Text Box 15"/>
          <p:cNvSpPr txBox="1">
            <a:spLocks noChangeArrowheads="1"/>
          </p:cNvSpPr>
          <p:nvPr/>
        </p:nvSpPr>
        <p:spPr bwMode="auto">
          <a:xfrm>
            <a:off x="5437188" y="34274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Engel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D5D000"/>
                </a:solidFill>
              </a:rPr>
              <a:t>Uyarı İşaretleri</a:t>
            </a:r>
          </a:p>
        </p:txBody>
      </p:sp>
      <p:pic>
        <p:nvPicPr>
          <p:cNvPr id="18435" name="Picture 8" descr="lowtemp.gif (1017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36713" y="2382838"/>
            <a:ext cx="1985962" cy="2146300"/>
          </a:xfrm>
          <a:noFill/>
        </p:spPr>
      </p:pic>
      <p:pic>
        <p:nvPicPr>
          <p:cNvPr id="18436" name="Picture 9" descr="hrmirrit.gif (1028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2349500"/>
            <a:ext cx="1931988" cy="2271713"/>
          </a:xfrm>
          <a:noFill/>
        </p:spPr>
      </p:pic>
      <p:sp>
        <p:nvSpPr>
          <p:cNvPr id="18437" name="Text Box 10"/>
          <p:cNvSpPr txBox="1">
            <a:spLocks noChangeArrowheads="1"/>
          </p:cNvSpPr>
          <p:nvPr/>
        </p:nvSpPr>
        <p:spPr bwMode="auto">
          <a:xfrm>
            <a:off x="1258888" y="41497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Düşük sıcaklık </a:t>
            </a:r>
          </a:p>
        </p:txBody>
      </p:sp>
      <p:sp>
        <p:nvSpPr>
          <p:cNvPr id="18438" name="Text Box 11"/>
          <p:cNvSpPr txBox="1">
            <a:spLocks noChangeArrowheads="1"/>
          </p:cNvSpPr>
          <p:nvPr/>
        </p:nvSpPr>
        <p:spPr bwMode="auto">
          <a:xfrm>
            <a:off x="5508625" y="4214813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Zararlı veya tahriş edici madde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>
                <a:solidFill>
                  <a:srgbClr val="FF0000"/>
                </a:solidFill>
              </a:rPr>
              <a:t>EMREDİCİ İŞARETLER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tr-TR" altLang="tr-TR" sz="2400" smtClean="0"/>
              <a:t>Emredici işaretler</a:t>
            </a:r>
          </a:p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endParaRPr lang="tr-TR" altLang="tr-TR" sz="2400" smtClean="0"/>
          </a:p>
          <a:p>
            <a:pPr algn="just" eaLnBrk="1" hangingPunct="1">
              <a:lnSpc>
                <a:spcPct val="140000"/>
              </a:lnSpc>
            </a:pPr>
            <a:r>
              <a:rPr lang="tr-TR" altLang="tr-TR" sz="2400" smtClean="0"/>
              <a:t>Daire biçiminde,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altLang="tr-TR" sz="2400" smtClean="0"/>
              <a:t>Mavi zemin üzerine beyaz piktogram olmalıdır.</a:t>
            </a:r>
          </a:p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tr-TR" altLang="tr-TR" sz="2400" smtClean="0"/>
              <a:t>	(mavi kısımlar işaret alanının en az % 50’sini kapsar)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0000FF"/>
                </a:solidFill>
              </a:rPr>
              <a:t>Emredici İşaretler</a:t>
            </a:r>
          </a:p>
        </p:txBody>
      </p:sp>
      <p:pic>
        <p:nvPicPr>
          <p:cNvPr id="20483" name="Picture 8" descr="eyeprot.gif (2758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833563"/>
            <a:ext cx="1903413" cy="1568450"/>
          </a:xfrm>
          <a:noFill/>
        </p:spPr>
      </p:pic>
      <p:pic>
        <p:nvPicPr>
          <p:cNvPr id="20484" name="Picture 9" descr="helmet.gif (2489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92775" y="1785938"/>
            <a:ext cx="1868488" cy="1635125"/>
          </a:xfrm>
          <a:noFill/>
        </p:spPr>
      </p:pic>
      <p:pic>
        <p:nvPicPr>
          <p:cNvPr id="20485" name="Picture 10" descr="gloves.gif (2670 bytes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547813" y="4248150"/>
            <a:ext cx="1803400" cy="1519238"/>
          </a:xfrm>
          <a:noFill/>
        </p:spPr>
      </p:pic>
      <p:pic>
        <p:nvPicPr>
          <p:cNvPr id="20486" name="Picture 11" descr="respira2.gif (2681 bytes)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667375" y="4152900"/>
            <a:ext cx="1903413" cy="1652588"/>
          </a:xfrm>
          <a:noFill/>
        </p:spPr>
      </p:pic>
      <p:sp>
        <p:nvSpPr>
          <p:cNvPr id="20487" name="Text Box 12"/>
          <p:cNvSpPr txBox="1">
            <a:spLocks noChangeArrowheads="1"/>
          </p:cNvSpPr>
          <p:nvPr/>
        </p:nvSpPr>
        <p:spPr bwMode="auto">
          <a:xfrm>
            <a:off x="1187450" y="33623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Gözlük kullan </a:t>
            </a:r>
          </a:p>
        </p:txBody>
      </p:sp>
      <p:sp>
        <p:nvSpPr>
          <p:cNvPr id="20488" name="Text Box 13"/>
          <p:cNvSpPr txBox="1">
            <a:spLocks noChangeArrowheads="1"/>
          </p:cNvSpPr>
          <p:nvPr/>
        </p:nvSpPr>
        <p:spPr bwMode="auto">
          <a:xfrm>
            <a:off x="1116013" y="58705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Eldiven giy </a:t>
            </a:r>
          </a:p>
        </p:txBody>
      </p:sp>
      <p:sp>
        <p:nvSpPr>
          <p:cNvPr id="20489" name="Text Box 14"/>
          <p:cNvSpPr txBox="1">
            <a:spLocks noChangeArrowheads="1"/>
          </p:cNvSpPr>
          <p:nvPr/>
        </p:nvSpPr>
        <p:spPr bwMode="auto">
          <a:xfrm>
            <a:off x="5437188" y="588327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Maske kullan </a:t>
            </a:r>
          </a:p>
        </p:txBody>
      </p:sp>
      <p:sp>
        <p:nvSpPr>
          <p:cNvPr id="20490" name="Text Box 15"/>
          <p:cNvSpPr txBox="1">
            <a:spLocks noChangeArrowheads="1"/>
          </p:cNvSpPr>
          <p:nvPr/>
        </p:nvSpPr>
        <p:spPr bwMode="auto">
          <a:xfrm>
            <a:off x="5437188" y="34274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Baret giy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0000FF"/>
                </a:solidFill>
              </a:rPr>
              <a:t>Emredici İşaretler</a:t>
            </a:r>
          </a:p>
        </p:txBody>
      </p:sp>
      <p:pic>
        <p:nvPicPr>
          <p:cNvPr id="21507" name="Picture 8" descr="boots.gif (2500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16100" y="1887538"/>
            <a:ext cx="1511300" cy="1479550"/>
          </a:xfrm>
          <a:noFill/>
        </p:spPr>
      </p:pic>
      <p:pic>
        <p:nvPicPr>
          <p:cNvPr id="21508" name="Picture 9" descr="pedroute.gif (2689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73750" y="1897063"/>
            <a:ext cx="1728788" cy="1465262"/>
          </a:xfrm>
          <a:noFill/>
        </p:spPr>
      </p:pic>
      <p:pic>
        <p:nvPicPr>
          <p:cNvPr id="21509" name="Picture 10" descr="overalls.gif (2773 bytes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692275" y="3863975"/>
            <a:ext cx="1712913" cy="1541463"/>
          </a:xfrm>
          <a:noFill/>
        </p:spPr>
      </p:pic>
      <p:pic>
        <p:nvPicPr>
          <p:cNvPr id="21510" name="Picture 11" descr="face.gif (2757 bytes)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930900" y="3906838"/>
            <a:ext cx="1635125" cy="1479550"/>
          </a:xfrm>
          <a:noFill/>
        </p:spPr>
      </p:pic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1187450" y="33623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İş ayakkabısı giy </a:t>
            </a:r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1403350" y="551656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Koruyucu elbise giy </a:t>
            </a:r>
          </a:p>
        </p:txBody>
      </p:sp>
      <p:sp>
        <p:nvSpPr>
          <p:cNvPr id="21513" name="Text Box 14"/>
          <p:cNvSpPr txBox="1">
            <a:spLocks noChangeArrowheads="1"/>
          </p:cNvSpPr>
          <p:nvPr/>
        </p:nvSpPr>
        <p:spPr bwMode="auto">
          <a:xfrm>
            <a:off x="5437188" y="55229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Yüz siperi kullan </a:t>
            </a:r>
          </a:p>
        </p:txBody>
      </p:sp>
      <p:sp>
        <p:nvSpPr>
          <p:cNvPr id="21514" name="Text Box 15"/>
          <p:cNvSpPr txBox="1">
            <a:spLocks noChangeArrowheads="1"/>
          </p:cNvSpPr>
          <p:nvPr/>
        </p:nvSpPr>
        <p:spPr bwMode="auto">
          <a:xfrm>
            <a:off x="5437188" y="34274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Yaya yolunu kullan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/>
              <a:t>İşaret çeşitleri</a:t>
            </a:r>
            <a:r>
              <a:rPr lang="tr-TR" altLang="tr-TR" smtClean="0"/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4438"/>
            <a:ext cx="8229600" cy="1952625"/>
          </a:xfrm>
        </p:spPr>
        <p:txBody>
          <a:bodyPr/>
          <a:lstStyle/>
          <a:p>
            <a:pPr algn="just" eaLnBrk="1" hangingPunct="1"/>
            <a:r>
              <a:rPr lang="tr-TR" altLang="tr-TR" sz="3600" smtClean="0"/>
              <a:t>Sabit ve kalıcı işaretler</a:t>
            </a:r>
          </a:p>
          <a:p>
            <a:pPr algn="just" eaLnBrk="1" hangingPunct="1"/>
            <a:endParaRPr lang="tr-TR" altLang="tr-TR" sz="3600" smtClean="0"/>
          </a:p>
          <a:p>
            <a:pPr algn="just" eaLnBrk="1" hangingPunct="1"/>
            <a:r>
              <a:rPr lang="tr-TR" altLang="tr-TR" sz="3600" smtClean="0"/>
              <a:t>Geçici işaretler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0000FF"/>
                </a:solidFill>
              </a:rPr>
              <a:t>Emredici İşaretler</a:t>
            </a: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525463" y="3284538"/>
            <a:ext cx="4038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tr-TR" sz="2400"/>
          </a:p>
        </p:txBody>
      </p:sp>
      <p:sp>
        <p:nvSpPr>
          <p:cNvPr id="22532" name="Rectangle 9"/>
          <p:cNvSpPr>
            <a:spLocks noChangeArrowheads="1"/>
          </p:cNvSpPr>
          <p:nvPr/>
        </p:nvSpPr>
        <p:spPr bwMode="auto">
          <a:xfrm>
            <a:off x="4716463" y="3284538"/>
            <a:ext cx="40386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altLang="tr-TR" sz="2400"/>
          </a:p>
        </p:txBody>
      </p:sp>
      <p:pic>
        <p:nvPicPr>
          <p:cNvPr id="22533" name="Picture 10" descr="harness.gif (2596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565400"/>
            <a:ext cx="1943100" cy="1709738"/>
          </a:xfrm>
          <a:noFill/>
        </p:spPr>
      </p:pic>
      <p:pic>
        <p:nvPicPr>
          <p:cNvPr id="22534" name="Picture 11" descr="genmand1.gif (2417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76913" y="2459038"/>
            <a:ext cx="1890712" cy="1854200"/>
          </a:xfrm>
          <a:noFill/>
        </p:spPr>
      </p:pic>
      <p:sp>
        <p:nvSpPr>
          <p:cNvPr id="22535" name="Text Box 12"/>
          <p:cNvSpPr txBox="1">
            <a:spLocks noChangeArrowheads="1"/>
          </p:cNvSpPr>
          <p:nvPr/>
        </p:nvSpPr>
        <p:spPr bwMode="auto">
          <a:xfrm>
            <a:off x="1403350" y="45815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Emniyet kemeri kullan </a:t>
            </a:r>
          </a:p>
        </p:txBody>
      </p:sp>
      <p:sp>
        <p:nvSpPr>
          <p:cNvPr id="22536" name="Text Box 13"/>
          <p:cNvSpPr txBox="1">
            <a:spLocks noChangeArrowheads="1"/>
          </p:cNvSpPr>
          <p:nvPr/>
        </p:nvSpPr>
        <p:spPr bwMode="auto">
          <a:xfrm>
            <a:off x="5437188" y="4587875"/>
            <a:ext cx="244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Genel emredici işaret (gerektiğinde başka işaretle birlikte kullanılacaktır)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2AAA2A"/>
                </a:solidFill>
              </a:rPr>
              <a:t>Acil Çıkış ve İlkyardım İşaretleri</a:t>
            </a:r>
            <a:br>
              <a:rPr lang="tr-TR" altLang="tr-TR" smtClean="0">
                <a:solidFill>
                  <a:srgbClr val="2AAA2A"/>
                </a:solidFill>
              </a:rPr>
            </a:br>
            <a:endParaRPr lang="tr-TR" altLang="tr-TR" smtClean="0">
              <a:solidFill>
                <a:srgbClr val="2AAA2A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smtClean="0"/>
              <a:t>Acil çıkış ve ilkyardım işaretleri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400" smtClean="0"/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smtClean="0"/>
              <a:t>Dikdörtgen veya kare biçiminde,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2400" smtClean="0"/>
              <a:t>Yeşil zemin üzerine beyaz piktogram olmalıdır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smtClean="0"/>
              <a:t>	(yeşil kısımlar işaret alanının en az % 50’sini kapsar)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2AAA2A"/>
                </a:solidFill>
              </a:rPr>
              <a:t>Acil Çıkış ve İlkyardım İşaretleri</a:t>
            </a:r>
            <a:br>
              <a:rPr lang="tr-TR" altLang="tr-TR" smtClean="0">
                <a:solidFill>
                  <a:srgbClr val="2AAA2A"/>
                </a:solidFill>
              </a:rPr>
            </a:br>
            <a:endParaRPr lang="tr-TR" altLang="tr-TR" smtClean="0">
              <a:solidFill>
                <a:srgbClr val="2AAA2A"/>
              </a:solidFill>
            </a:endParaRPr>
          </a:p>
        </p:txBody>
      </p:sp>
      <p:pic>
        <p:nvPicPr>
          <p:cNvPr id="24579" name="Picture 7" descr="escroute.gif (10040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557338"/>
            <a:ext cx="3314700" cy="1685925"/>
          </a:xfrm>
          <a:noFill/>
        </p:spPr>
      </p:pic>
      <p:pic>
        <p:nvPicPr>
          <p:cNvPr id="24580" name="Picture 8" descr="thisway.gif (5058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2106613"/>
            <a:ext cx="3662362" cy="831850"/>
          </a:xfrm>
          <a:noFill/>
        </p:spPr>
      </p:pic>
      <p:pic>
        <p:nvPicPr>
          <p:cNvPr id="24581" name="Picture 9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3779838" y="4149725"/>
            <a:ext cx="1455737" cy="1489075"/>
          </a:xfrm>
          <a:noFill/>
        </p:spPr>
      </p:pic>
      <p:sp>
        <p:nvSpPr>
          <p:cNvPr id="24582" name="Text Box 10"/>
          <p:cNvSpPr txBox="1">
            <a:spLocks noChangeArrowheads="1"/>
          </p:cNvSpPr>
          <p:nvPr/>
        </p:nvSpPr>
        <p:spPr bwMode="auto">
          <a:xfrm>
            <a:off x="1116013" y="3284538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Acil çıkış ve kaçış yolu </a:t>
            </a:r>
          </a:p>
        </p:txBody>
      </p:sp>
      <p:sp>
        <p:nvSpPr>
          <p:cNvPr id="24583" name="Text Box 11"/>
          <p:cNvSpPr txBox="1">
            <a:spLocks noChangeArrowheads="1"/>
          </p:cNvSpPr>
          <p:nvPr/>
        </p:nvSpPr>
        <p:spPr bwMode="auto">
          <a:xfrm>
            <a:off x="3276600" y="5949950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İlk Yardım </a:t>
            </a:r>
          </a:p>
        </p:txBody>
      </p:sp>
      <p:sp>
        <p:nvSpPr>
          <p:cNvPr id="24584" name="Text Box 12"/>
          <p:cNvSpPr txBox="1">
            <a:spLocks noChangeArrowheads="1"/>
          </p:cNvSpPr>
          <p:nvPr/>
        </p:nvSpPr>
        <p:spPr bwMode="auto">
          <a:xfrm>
            <a:off x="5435600" y="3141663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Yönler (Yardımcı bilgi işareti)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2AAA2A"/>
                </a:solidFill>
              </a:rPr>
              <a:t>Acil Çıkış ve İlkyardım İşaretleri</a:t>
            </a:r>
            <a:br>
              <a:rPr lang="tr-TR" altLang="tr-TR" smtClean="0">
                <a:solidFill>
                  <a:srgbClr val="2AAA2A"/>
                </a:solidFill>
              </a:rPr>
            </a:br>
            <a:endParaRPr lang="tr-TR" altLang="tr-TR" smtClean="0">
              <a:solidFill>
                <a:srgbClr val="2AAA2A"/>
              </a:solidFill>
            </a:endParaRPr>
          </a:p>
        </p:txBody>
      </p:sp>
      <p:pic>
        <p:nvPicPr>
          <p:cNvPr id="25603" name="Picture 8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782763"/>
            <a:ext cx="1558925" cy="1493837"/>
          </a:xfrm>
          <a:noFill/>
        </p:spPr>
      </p:pic>
      <p:pic>
        <p:nvPicPr>
          <p:cNvPr id="25604" name="Picture 9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75325" y="1765300"/>
            <a:ext cx="1603375" cy="1516063"/>
          </a:xfrm>
          <a:noFill/>
        </p:spPr>
      </p:pic>
      <p:pic>
        <p:nvPicPr>
          <p:cNvPr id="25605" name="Picture 10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619250" y="4076700"/>
            <a:ext cx="1581150" cy="1516063"/>
          </a:xfrm>
          <a:noFill/>
        </p:spPr>
      </p:pic>
      <p:pic>
        <p:nvPicPr>
          <p:cNvPr id="25606" name="Picture 12" descr="emphone.gif (4369 bytes)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795963" y="4149725"/>
            <a:ext cx="1655762" cy="1563688"/>
          </a:xfrm>
          <a:noFill/>
        </p:spPr>
      </p:pic>
      <p:sp>
        <p:nvSpPr>
          <p:cNvPr id="25607" name="Text Box 13"/>
          <p:cNvSpPr txBox="1">
            <a:spLocks noChangeArrowheads="1"/>
          </p:cNvSpPr>
          <p:nvPr/>
        </p:nvSpPr>
        <p:spPr bwMode="auto">
          <a:xfrm>
            <a:off x="1187450" y="3362325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Sedye </a:t>
            </a:r>
          </a:p>
        </p:txBody>
      </p:sp>
      <p:sp>
        <p:nvSpPr>
          <p:cNvPr id="25608" name="Text Box 14"/>
          <p:cNvSpPr txBox="1">
            <a:spLocks noChangeArrowheads="1"/>
          </p:cNvSpPr>
          <p:nvPr/>
        </p:nvSpPr>
        <p:spPr bwMode="auto">
          <a:xfrm>
            <a:off x="1260475" y="57261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Göz duşu </a:t>
            </a:r>
          </a:p>
        </p:txBody>
      </p:sp>
      <p:sp>
        <p:nvSpPr>
          <p:cNvPr id="25609" name="Text Box 15"/>
          <p:cNvSpPr txBox="1">
            <a:spLocks noChangeArrowheads="1"/>
          </p:cNvSpPr>
          <p:nvPr/>
        </p:nvSpPr>
        <p:spPr bwMode="auto">
          <a:xfrm>
            <a:off x="5435600" y="573405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Acil yardım ve ilk yardım telefonu </a:t>
            </a:r>
          </a:p>
        </p:txBody>
      </p:sp>
      <p:sp>
        <p:nvSpPr>
          <p:cNvPr id="25610" name="Text Box 16"/>
          <p:cNvSpPr txBox="1">
            <a:spLocks noChangeArrowheads="1"/>
          </p:cNvSpPr>
          <p:nvPr/>
        </p:nvSpPr>
        <p:spPr bwMode="auto">
          <a:xfrm>
            <a:off x="5364163" y="3429000"/>
            <a:ext cx="244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Güvenlik duşu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>
                <a:solidFill>
                  <a:srgbClr val="FF0000"/>
                </a:solidFill>
              </a:rPr>
              <a:t>YANGINLA MÜCADELE İŞARETLERİ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smtClean="0"/>
              <a:t>Yangınla mücadele işaretleri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Dikdörtgen veya kare biçiminde,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 smtClean="0"/>
              <a:t>Kırmızı zemin üzerine beyaz piktogram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smtClean="0"/>
              <a:t>	(kırmızı kısımlar işaret alanının en az % 50’sini kapsar)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FF0000"/>
                </a:solidFill>
              </a:rPr>
              <a:t>Yangınla Mücadele İşaretleri</a:t>
            </a:r>
          </a:p>
        </p:txBody>
      </p:sp>
      <p:pic>
        <p:nvPicPr>
          <p:cNvPr id="27651" name="Picture 8" descr="firehose.gif (3387 bytes)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33538" y="1628775"/>
            <a:ext cx="1609725" cy="1766888"/>
          </a:xfrm>
        </p:spPr>
      </p:pic>
      <p:pic>
        <p:nvPicPr>
          <p:cNvPr id="27652" name="Picture 9" descr="ladder.gif (3118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97563" y="1641475"/>
            <a:ext cx="1470025" cy="1749425"/>
          </a:xfrm>
          <a:noFill/>
        </p:spPr>
      </p:pic>
      <p:pic>
        <p:nvPicPr>
          <p:cNvPr id="27653" name="Picture 10" descr="fireext.gif (2448 bytes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771650" y="4160838"/>
            <a:ext cx="1260475" cy="1663700"/>
          </a:xfrm>
          <a:noFill/>
        </p:spPr>
      </p:pic>
      <p:pic>
        <p:nvPicPr>
          <p:cNvPr id="27654" name="Picture 11" descr="firetel.gif (3153 bytes)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724525" y="4149725"/>
            <a:ext cx="1716088" cy="1679575"/>
          </a:xfrm>
          <a:noFill/>
        </p:spPr>
      </p:pic>
      <p:sp>
        <p:nvSpPr>
          <p:cNvPr id="27655" name="Text Box 12"/>
          <p:cNvSpPr txBox="1">
            <a:spLocks noChangeArrowheads="1"/>
          </p:cNvSpPr>
          <p:nvPr/>
        </p:nvSpPr>
        <p:spPr bwMode="auto">
          <a:xfrm>
            <a:off x="1187450" y="34401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Yangın Hortumu </a:t>
            </a:r>
          </a:p>
        </p:txBody>
      </p:sp>
      <p:sp>
        <p:nvSpPr>
          <p:cNvPr id="27656" name="Text Box 13"/>
          <p:cNvSpPr txBox="1">
            <a:spLocks noChangeArrowheads="1"/>
          </p:cNvSpPr>
          <p:nvPr/>
        </p:nvSpPr>
        <p:spPr bwMode="auto">
          <a:xfrm>
            <a:off x="1260475" y="580390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Yangın Söndürme Cihazı </a:t>
            </a:r>
          </a:p>
        </p:txBody>
      </p:sp>
      <p:sp>
        <p:nvSpPr>
          <p:cNvPr id="27657" name="Text Box 14"/>
          <p:cNvSpPr txBox="1">
            <a:spLocks noChangeArrowheads="1"/>
          </p:cNvSpPr>
          <p:nvPr/>
        </p:nvSpPr>
        <p:spPr bwMode="auto">
          <a:xfrm>
            <a:off x="5435600" y="581183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Acil Yangın Telefonu </a:t>
            </a:r>
          </a:p>
        </p:txBody>
      </p:sp>
      <p:sp>
        <p:nvSpPr>
          <p:cNvPr id="27658" name="Text Box 15"/>
          <p:cNvSpPr txBox="1">
            <a:spLocks noChangeArrowheads="1"/>
          </p:cNvSpPr>
          <p:nvPr/>
        </p:nvSpPr>
        <p:spPr bwMode="auto">
          <a:xfrm>
            <a:off x="5364163" y="3506788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1800"/>
              <a:t>Yangın Merdiveni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>
                <a:solidFill>
                  <a:srgbClr val="FF0000"/>
                </a:solidFill>
              </a:rPr>
              <a:t>Yangınla Mücadele İşaretleri</a:t>
            </a:r>
          </a:p>
        </p:txBody>
      </p:sp>
      <p:pic>
        <p:nvPicPr>
          <p:cNvPr id="2867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2927350"/>
            <a:ext cx="4752975" cy="1425575"/>
          </a:xfrm>
        </p:spPr>
      </p:pic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2627313" y="4365625"/>
            <a:ext cx="318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tr-TR" altLang="tr-TR" sz="1800"/>
              <a:t>Yönler (Yardımcı bilgi işareti)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549275"/>
            <a:ext cx="8229600" cy="1371600"/>
          </a:xfrm>
        </p:spPr>
        <p:txBody>
          <a:bodyPr/>
          <a:lstStyle/>
          <a:p>
            <a:pPr algn="ctr" eaLnBrk="1" hangingPunct="1"/>
            <a:r>
              <a:rPr lang="tr-TR" altLang="tr-TR" sz="4000" b="1" smtClean="0">
                <a:solidFill>
                  <a:srgbClr val="FF0000"/>
                </a:solidFill>
              </a:rPr>
              <a:t>ENGELLER VE TEHLİKELİ YERLERDE KULLANILAN İŞARETLER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205038"/>
            <a:ext cx="8362950" cy="3886200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tr-TR" altLang="tr-TR" sz="2400" smtClean="0"/>
              <a:t>Sarı–siyah ya da kırmızı–beyaz şeritler yaklaşık olarak 45 derece açıyla ve aynı büyüklükte boyanmalıdır.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4292600"/>
            <a:ext cx="5576888" cy="12652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altLang="tr-TR" sz="4000" b="1" smtClean="0">
                <a:solidFill>
                  <a:srgbClr val="FF0000"/>
                </a:solidFill>
              </a:rPr>
              <a:t>EL İŞARETLERİ İÇİN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tr-TR" altLang="tr-TR" sz="4000" b="1" smtClean="0">
                <a:solidFill>
                  <a:srgbClr val="FF0000"/>
                </a:solidFill>
              </a:rPr>
              <a:t>ASGARİ GEREKLER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2"/>
          <p:cNvSpPr>
            <a:spLocks noChangeArrowheads="1"/>
          </p:cNvSpPr>
          <p:nvPr/>
        </p:nvSpPr>
        <p:spPr bwMode="auto">
          <a:xfrm>
            <a:off x="903288" y="2290763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tr-TR"/>
          </a:p>
        </p:txBody>
      </p:sp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060575"/>
            <a:ext cx="15843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16"/>
          <p:cNvSpPr>
            <a:spLocks noChangeArrowheads="1"/>
          </p:cNvSpPr>
          <p:nvPr/>
        </p:nvSpPr>
        <p:spPr bwMode="auto">
          <a:xfrm>
            <a:off x="903288" y="2290763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tr-TR"/>
          </a:p>
        </p:txBody>
      </p: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3500438"/>
            <a:ext cx="114458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Rectangle 20"/>
          <p:cNvSpPr>
            <a:spLocks noChangeArrowheads="1"/>
          </p:cNvSpPr>
          <p:nvPr/>
        </p:nvSpPr>
        <p:spPr bwMode="auto">
          <a:xfrm>
            <a:off x="903288" y="2290763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tr-TR"/>
          </a:p>
        </p:txBody>
      </p:sp>
      <p:pic>
        <p:nvPicPr>
          <p:cNvPr id="31751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5084763"/>
            <a:ext cx="1023937" cy="12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899" name="Group 75"/>
          <p:cNvGraphicFramePr>
            <a:graphicFrameLocks noGrp="1"/>
          </p:cNvGraphicFramePr>
          <p:nvPr/>
        </p:nvGraphicFramePr>
        <p:xfrm>
          <a:off x="684213" y="1196975"/>
          <a:ext cx="7632700" cy="5329238"/>
        </p:xfrm>
        <a:graphic>
          <a:graphicData uri="http://schemas.openxmlformats.org/drawingml/2006/table">
            <a:tbl>
              <a:tblPr/>
              <a:tblGrid>
                <a:gridCol w="2111375"/>
                <a:gridCol w="2681287"/>
                <a:gridCol w="2840038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Anlam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Tarifi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Şekil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BAŞLAT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Hazır ol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Başlama komutu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Avuç içleri öne bakacak şekilde her iki kol yere paralel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DUR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Kesinti / ara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Hareketi durdur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Avuç içi öne bakacak şekilde sağ kol yukarı kalkık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TAMAM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İşlemin sonu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Her iki kol göğüs hizasında eller kenetli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74" name="Text Box 78"/>
          <p:cNvSpPr txBox="1">
            <a:spLocks noChangeArrowheads="1"/>
          </p:cNvSpPr>
          <p:nvPr/>
        </p:nvSpPr>
        <p:spPr bwMode="auto">
          <a:xfrm>
            <a:off x="755650" y="549275"/>
            <a:ext cx="7488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Genel İşaretler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Sabit ve Kalıcı İşaretler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616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400" smtClean="0"/>
              <a:t>Sabit ve kalıcı işaret levhaları; </a:t>
            </a:r>
          </a:p>
          <a:p>
            <a:pPr eaLnBrk="1" hangingPunct="1"/>
            <a:r>
              <a:rPr lang="tr-TR" altLang="tr-TR" sz="2400" smtClean="0"/>
              <a:t>Yasaklamalar, </a:t>
            </a:r>
          </a:p>
          <a:p>
            <a:pPr eaLnBrk="1" hangingPunct="1"/>
            <a:r>
              <a:rPr lang="tr-TR" altLang="tr-TR" sz="2400" smtClean="0"/>
              <a:t>Uyarılar ve yapılması zorunlu işler, </a:t>
            </a:r>
          </a:p>
          <a:p>
            <a:pPr eaLnBrk="1" hangingPunct="1"/>
            <a:r>
              <a:rPr lang="tr-TR" altLang="tr-TR" sz="2400" smtClean="0"/>
              <a:t>Acil kaçış yollarının,</a:t>
            </a:r>
          </a:p>
          <a:p>
            <a:pPr eaLnBrk="1" hangingPunct="1"/>
            <a:r>
              <a:rPr lang="tr-TR" altLang="tr-TR" sz="2400" smtClean="0"/>
              <a:t>İlk yardım bölümlerinin yerlerinin,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smtClean="0"/>
              <a:t>belirtilmesi ve tanınması için kullanılmalıdır.</a:t>
            </a:r>
          </a:p>
          <a:p>
            <a:pPr eaLnBrk="1" hangingPunct="1"/>
            <a:endParaRPr lang="tr-TR" altLang="tr-TR" sz="2400" smtClean="0"/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smtClean="0"/>
              <a:t>Yangınla mücadele ekipmanının bulunduğu yerler, </a:t>
            </a:r>
          </a:p>
          <a:p>
            <a:pPr eaLnBrk="1" hangingPunct="1"/>
            <a:r>
              <a:rPr lang="tr-TR" altLang="tr-TR" sz="2400" smtClean="0"/>
              <a:t>İşaret levhası ve </a:t>
            </a:r>
          </a:p>
          <a:p>
            <a:pPr eaLnBrk="1" hangingPunct="1"/>
            <a:r>
              <a:rPr lang="tr-TR" altLang="tr-TR" sz="2400" smtClean="0"/>
              <a:t>kırmızı renkle kalıcı şekilde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400" smtClean="0"/>
              <a:t>işaretlenmelidir.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95313"/>
          </a:xfrm>
        </p:spPr>
        <p:txBody>
          <a:bodyPr/>
          <a:lstStyle/>
          <a:p>
            <a:pPr eaLnBrk="1" hangingPunct="1"/>
            <a:r>
              <a:rPr lang="tr-TR" altLang="tr-TR" sz="2800" b="1" smtClean="0"/>
              <a:t>Dikey  hareketler</a:t>
            </a:r>
            <a:r>
              <a:rPr lang="tr-TR" altLang="tr-TR" sz="2800" smtClean="0"/>
              <a:t> </a:t>
            </a:r>
          </a:p>
        </p:txBody>
      </p:sp>
      <p:sp>
        <p:nvSpPr>
          <p:cNvPr id="32771" name="Rectangle 12"/>
          <p:cNvSpPr>
            <a:spLocks noChangeArrowheads="1"/>
          </p:cNvSpPr>
          <p:nvPr/>
        </p:nvSpPr>
        <p:spPr bwMode="auto">
          <a:xfrm>
            <a:off x="903288" y="2278063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tr-TR"/>
          </a:p>
        </p:txBody>
      </p:sp>
      <p:pic>
        <p:nvPicPr>
          <p:cNvPr id="3277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0788" y="1844675"/>
            <a:ext cx="114141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16"/>
          <p:cNvSpPr>
            <a:spLocks noChangeArrowheads="1"/>
          </p:cNvSpPr>
          <p:nvPr/>
        </p:nvSpPr>
        <p:spPr bwMode="auto">
          <a:xfrm>
            <a:off x="903288" y="2278063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tr-TR"/>
          </a:p>
        </p:txBody>
      </p:sp>
      <p:pic>
        <p:nvPicPr>
          <p:cNvPr id="3277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3500438"/>
            <a:ext cx="130175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Rectangle 20"/>
          <p:cNvSpPr>
            <a:spLocks noChangeArrowheads="1"/>
          </p:cNvSpPr>
          <p:nvPr/>
        </p:nvSpPr>
        <p:spPr bwMode="auto">
          <a:xfrm>
            <a:off x="903288" y="2278063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r-TR" altLang="tr-TR" sz="1000" b="1">
                <a:latin typeface="Verdana" pitchFamily="34" charset="0"/>
                <a:cs typeface="Times New Roman" pitchFamily="18" charset="0"/>
              </a:rPr>
              <a:t> </a:t>
            </a:r>
            <a:endParaRPr lang="tr-TR" altLang="tr-TR" sz="10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tr-TR" altLang="tr-TR" sz="1800">
              <a:cs typeface="Times New Roman" pitchFamily="18" charset="0"/>
            </a:endParaRPr>
          </a:p>
        </p:txBody>
      </p:sp>
      <p:pic>
        <p:nvPicPr>
          <p:cNvPr id="327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788" y="5157788"/>
            <a:ext cx="1331912" cy="102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6929" name="Group 81"/>
          <p:cNvGraphicFramePr>
            <a:graphicFrameLocks noGrp="1"/>
          </p:cNvGraphicFramePr>
          <p:nvPr/>
        </p:nvGraphicFramePr>
        <p:xfrm>
          <a:off x="611188" y="1412875"/>
          <a:ext cx="7704137" cy="5040313"/>
        </p:xfrm>
        <a:graphic>
          <a:graphicData uri="http://schemas.openxmlformats.org/drawingml/2006/table">
            <a:tbl>
              <a:tblPr/>
              <a:tblGrid>
                <a:gridCol w="2232025"/>
                <a:gridCol w="2847975"/>
                <a:gridCol w="2624137"/>
              </a:tblGrid>
              <a:tr h="335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Anlamı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Tarifi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Şekil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4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KALDIR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Sağ kol avuç içi öne bakacak şekilde yukarı kalkıkken yavaşça daire çizer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İNDİR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Sağ kol avuç içi içeri bakacak şekilde yere doğru indirilmişken yavaşça daire çizer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68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Arial" charset="0"/>
                        </a:rPr>
                        <a:t>DÜŞEY MESAFE</a:t>
                      </a:r>
                      <a:endParaRPr kumimoji="0" lang="tr-T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Arial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Mesafe her iki elin arasındaki boşlukla ifade edilir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r-TR" altLang="tr-TR" sz="2800"/>
              <a:t> </a:t>
            </a:r>
            <a:r>
              <a:rPr lang="tr-TR" altLang="tr-TR" sz="2800" b="1"/>
              <a:t>Yatay Hareketler</a:t>
            </a:r>
            <a:r>
              <a:rPr lang="tr-TR" altLang="tr-TR" sz="2800"/>
              <a:t> </a:t>
            </a:r>
          </a:p>
        </p:txBody>
      </p:sp>
      <p:sp>
        <p:nvSpPr>
          <p:cNvPr id="33795" name="Rectangle 16"/>
          <p:cNvSpPr>
            <a:spLocks noChangeArrowheads="1"/>
          </p:cNvSpPr>
          <p:nvPr/>
        </p:nvSpPr>
        <p:spPr bwMode="auto">
          <a:xfrm>
            <a:off x="903288" y="1343025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tr-TR"/>
          </a:p>
        </p:txBody>
      </p:sp>
      <p:pic>
        <p:nvPicPr>
          <p:cNvPr id="3379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1773238"/>
            <a:ext cx="11287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Rectangle 20"/>
          <p:cNvSpPr>
            <a:spLocks noChangeArrowheads="1"/>
          </p:cNvSpPr>
          <p:nvPr/>
        </p:nvSpPr>
        <p:spPr bwMode="auto">
          <a:xfrm>
            <a:off x="903288" y="1343025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tr-TR"/>
          </a:p>
        </p:txBody>
      </p:sp>
      <p:pic>
        <p:nvPicPr>
          <p:cNvPr id="33798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3284538"/>
            <a:ext cx="1147763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9" name="Rectangle 24"/>
          <p:cNvSpPr>
            <a:spLocks noChangeArrowheads="1"/>
          </p:cNvSpPr>
          <p:nvPr/>
        </p:nvSpPr>
        <p:spPr bwMode="auto">
          <a:xfrm>
            <a:off x="903288" y="1343025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tr-TR"/>
          </a:p>
        </p:txBody>
      </p:sp>
      <p:sp>
        <p:nvSpPr>
          <p:cNvPr id="33800" name="Rectangle 28"/>
          <p:cNvSpPr>
            <a:spLocks noChangeArrowheads="1"/>
          </p:cNvSpPr>
          <p:nvPr/>
        </p:nvSpPr>
        <p:spPr bwMode="auto">
          <a:xfrm>
            <a:off x="903288" y="1343025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altLang="tr-TR" sz="1000">
                <a:latin typeface="Verdana" pitchFamily="34" charset="0"/>
                <a:cs typeface="Times New Roman" pitchFamily="18" charset="0"/>
              </a:rPr>
              <a:t>    </a:t>
            </a:r>
            <a:endParaRPr lang="tr-TR" altLang="tr-TR" sz="1800">
              <a:cs typeface="Times New Roman" pitchFamily="18" charset="0"/>
            </a:endParaRPr>
          </a:p>
        </p:txBody>
      </p:sp>
      <p:sp>
        <p:nvSpPr>
          <p:cNvPr id="33801" name="Rectangle 32"/>
          <p:cNvSpPr>
            <a:spLocks noChangeArrowheads="1"/>
          </p:cNvSpPr>
          <p:nvPr/>
        </p:nvSpPr>
        <p:spPr bwMode="auto">
          <a:xfrm>
            <a:off x="903288" y="1343025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altLang="tr-TR" sz="1000">
                <a:latin typeface="Verdana" pitchFamily="34" charset="0"/>
                <a:cs typeface="Times New Roman" pitchFamily="18" charset="0"/>
              </a:rPr>
              <a:t>   </a:t>
            </a:r>
            <a:endParaRPr lang="tr-TR" altLang="tr-TR" sz="1800">
              <a:cs typeface="Times New Roman" pitchFamily="18" charset="0"/>
            </a:endParaRPr>
          </a:p>
        </p:txBody>
      </p:sp>
      <p:graphicFrame>
        <p:nvGraphicFramePr>
          <p:cNvPr id="207993" name="Group 121"/>
          <p:cNvGraphicFramePr>
            <a:graphicFrameLocks noGrp="1"/>
          </p:cNvGraphicFramePr>
          <p:nvPr/>
        </p:nvGraphicFramePr>
        <p:xfrm>
          <a:off x="611188" y="1412875"/>
          <a:ext cx="7273925" cy="5000625"/>
        </p:xfrm>
        <a:graphic>
          <a:graphicData uri="http://schemas.openxmlformats.org/drawingml/2006/table">
            <a:tbl>
              <a:tblPr/>
              <a:tblGrid>
                <a:gridCol w="1812925"/>
                <a:gridCol w="3227387"/>
                <a:gridCol w="2233613"/>
              </a:tblGrid>
              <a:tr h="335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Anlamı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Tarifi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Şekil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6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İLERİ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Her iki kol avuç içleri yukarı bakacak şekilde bel hizasında bükülüyken kollar dirsekten kırılarak yukarı hareket eder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GERİ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Her iki kol avuç içleri aşağı bakacak şekilde göğüs önünde bükülüyken kollar dirsekten kırılarak yavaşça gövdeden uzaklaşır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2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SAĞ</a:t>
                      </a: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Manevracının sağı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Sağ kol avuç içi yere bakacak şekilde yere paralel sağa uzatılmışken sağa doğru yavaşça küçük hareketler</a:t>
                      </a:r>
                      <a:endParaRPr kumimoji="0" lang="tr-T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3824" name="Picture 1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5013325"/>
            <a:ext cx="144145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903288" y="2744788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altLang="tr-TR" sz="1000">
                <a:latin typeface="Verdana" pitchFamily="34" charset="0"/>
                <a:cs typeface="Times New Roman" pitchFamily="18" charset="0"/>
              </a:rPr>
              <a:t>    </a:t>
            </a:r>
            <a:endParaRPr lang="tr-TR" altLang="tr-TR" sz="1800">
              <a:cs typeface="Times New Roman" pitchFamily="18" charset="0"/>
            </a:endParaRPr>
          </a:p>
        </p:txBody>
      </p:sp>
      <p:pic>
        <p:nvPicPr>
          <p:cNvPr id="3481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2133600"/>
            <a:ext cx="1701800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12"/>
          <p:cNvSpPr>
            <a:spLocks noChangeArrowheads="1"/>
          </p:cNvSpPr>
          <p:nvPr/>
        </p:nvSpPr>
        <p:spPr bwMode="auto">
          <a:xfrm>
            <a:off x="903288" y="2744788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r-TR" altLang="tr-TR" sz="1000">
                <a:latin typeface="Verdana" pitchFamily="34" charset="0"/>
                <a:cs typeface="Times New Roman" pitchFamily="18" charset="0"/>
              </a:rPr>
              <a:t>   </a:t>
            </a:r>
            <a:endParaRPr lang="tr-TR" altLang="tr-TR" sz="1800">
              <a:cs typeface="Times New Roman" pitchFamily="18" charset="0"/>
            </a:endParaRPr>
          </a:p>
        </p:txBody>
      </p:sp>
      <p:pic>
        <p:nvPicPr>
          <p:cNvPr id="3482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005263"/>
            <a:ext cx="1114425" cy="127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8957" name="Group 61"/>
          <p:cNvGraphicFramePr>
            <a:graphicFrameLocks noGrp="1"/>
          </p:cNvGraphicFramePr>
          <p:nvPr/>
        </p:nvGraphicFramePr>
        <p:xfrm>
          <a:off x="755650" y="1989138"/>
          <a:ext cx="6985000" cy="3382962"/>
        </p:xfrm>
        <a:graphic>
          <a:graphicData uri="http://schemas.openxmlformats.org/drawingml/2006/table">
            <a:tbl>
              <a:tblPr/>
              <a:tblGrid>
                <a:gridCol w="2160588"/>
                <a:gridCol w="2951162"/>
                <a:gridCol w="1873250"/>
              </a:tblGrid>
              <a:tr h="17372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SOL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Manevracının solu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Sol kol avuç içi yere bakacak şekilde yere paralel sola uzatılmışken sola doğru yavaşça küçük hareketler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57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YATAY MESAFE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Eller arasındaki boşluk mesafeyi ifade eder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37" name="Rectangle 41"/>
          <p:cNvSpPr>
            <a:spLocks noChangeArrowheads="1"/>
          </p:cNvSpPr>
          <p:nvPr/>
        </p:nvSpPr>
        <p:spPr bwMode="auto">
          <a:xfrm>
            <a:off x="457200" y="457200"/>
            <a:ext cx="82296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r-TR" altLang="tr-TR" sz="2800"/>
              <a:t> </a:t>
            </a:r>
            <a:r>
              <a:rPr lang="tr-TR" altLang="tr-TR" sz="2800" b="1"/>
              <a:t>Yatay Hareketler</a:t>
            </a:r>
            <a:r>
              <a:rPr lang="tr-TR" altLang="tr-TR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tr-TR" altLang="tr-TR" sz="2800"/>
              <a:t>Tehlikeler </a:t>
            </a:r>
          </a:p>
        </p:txBody>
      </p:sp>
      <p:sp>
        <p:nvSpPr>
          <p:cNvPr id="35843" name="Rectangle 11"/>
          <p:cNvSpPr>
            <a:spLocks noChangeArrowheads="1"/>
          </p:cNvSpPr>
          <p:nvPr/>
        </p:nvSpPr>
        <p:spPr bwMode="auto">
          <a:xfrm>
            <a:off x="903288" y="2636838"/>
            <a:ext cx="20574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tr-TR"/>
          </a:p>
        </p:txBody>
      </p:sp>
      <p:pic>
        <p:nvPicPr>
          <p:cNvPr id="3584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133600"/>
            <a:ext cx="11652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0000" name="Group 80"/>
          <p:cNvGraphicFramePr>
            <a:graphicFrameLocks noGrp="1"/>
          </p:cNvGraphicFramePr>
          <p:nvPr/>
        </p:nvGraphicFramePr>
        <p:xfrm>
          <a:off x="468313" y="1628775"/>
          <a:ext cx="7488237" cy="3889375"/>
        </p:xfrm>
        <a:graphic>
          <a:graphicData uri="http://schemas.openxmlformats.org/drawingml/2006/table">
            <a:tbl>
              <a:tblPr/>
              <a:tblGrid>
                <a:gridCol w="1530350"/>
                <a:gridCol w="3149600"/>
                <a:gridCol w="2808287"/>
              </a:tblGrid>
              <a:tr h="3657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Anlamı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Tarifi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Şekil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07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TEHLİKE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Acil dur.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Avuç içleri öne bakacak şekilde her iki kol yukarı kalkık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HIZLI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Bütün hareketler daha hızlı 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YAVAŞ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Bütün hareketler daha yavaş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cs typeface="Times New Roman" pitchFamily="18" charset="0"/>
                        </a:rPr>
                        <a:t> </a:t>
                      </a:r>
                      <a:endParaRPr kumimoji="0" lang="tr-T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139825"/>
          </a:xfrm>
        </p:spPr>
        <p:txBody>
          <a:bodyPr/>
          <a:lstStyle/>
          <a:p>
            <a:pPr algn="ctr" eaLnBrk="1" hangingPunct="1"/>
            <a:r>
              <a:rPr lang="tr-TR" altLang="tr-TR" b="1" u="sng" smtClean="0">
                <a:solidFill>
                  <a:srgbClr val="0000FF"/>
                </a:solidFill>
              </a:rPr>
              <a:t>HEDEFİMİZ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17963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b="1" smtClean="0"/>
              <a:t>(</a:t>
            </a:r>
            <a:r>
              <a:rPr lang="tr-TR" altLang="tr-TR" b="1" smtClean="0">
                <a:solidFill>
                  <a:srgbClr val="FF3300"/>
                </a:solidFill>
              </a:rPr>
              <a:t>0</a:t>
            </a:r>
            <a:r>
              <a:rPr lang="tr-TR" altLang="tr-TR" b="1" smtClean="0"/>
              <a:t>) SIFIR İŞ  KAZASI </a:t>
            </a:r>
          </a:p>
          <a:p>
            <a:pPr eaLnBrk="1" hangingPunct="1">
              <a:lnSpc>
                <a:spcPct val="90000"/>
              </a:lnSpc>
            </a:pPr>
            <a:endParaRPr lang="tr-TR" altLang="tr-TR" b="1" smtClean="0"/>
          </a:p>
          <a:p>
            <a:pPr eaLnBrk="1" hangingPunct="1">
              <a:lnSpc>
                <a:spcPct val="90000"/>
              </a:lnSpc>
            </a:pPr>
            <a:r>
              <a:rPr lang="tr-TR" altLang="tr-TR" b="1" smtClean="0"/>
              <a:t>(</a:t>
            </a:r>
            <a:r>
              <a:rPr lang="tr-TR" altLang="tr-TR" b="1" smtClean="0">
                <a:solidFill>
                  <a:srgbClr val="FF3300"/>
                </a:solidFill>
              </a:rPr>
              <a:t>0</a:t>
            </a:r>
            <a:r>
              <a:rPr lang="tr-TR" altLang="tr-TR" b="1" smtClean="0"/>
              <a:t>) SIFIR İŞ GÜCÜ KAYBI</a:t>
            </a:r>
          </a:p>
          <a:p>
            <a:pPr eaLnBrk="1" hangingPunct="1">
              <a:lnSpc>
                <a:spcPct val="90000"/>
              </a:lnSpc>
            </a:pPr>
            <a:endParaRPr lang="tr-TR" altLang="tr-TR" b="1" smtClean="0"/>
          </a:p>
          <a:p>
            <a:pPr eaLnBrk="1" hangingPunct="1">
              <a:lnSpc>
                <a:spcPct val="90000"/>
              </a:lnSpc>
            </a:pPr>
            <a:r>
              <a:rPr lang="tr-TR" altLang="tr-TR" b="1" smtClean="0"/>
              <a:t>(</a:t>
            </a:r>
            <a:r>
              <a:rPr lang="tr-TR" altLang="tr-TR" b="1" smtClean="0">
                <a:solidFill>
                  <a:srgbClr val="FF3300"/>
                </a:solidFill>
              </a:rPr>
              <a:t>0</a:t>
            </a:r>
            <a:r>
              <a:rPr lang="tr-TR" altLang="tr-TR" b="1" smtClean="0"/>
              <a:t>) SIFIR İŞ GÖREMEZLİK GÜN  	  	SAYISIDIR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b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b="1" i="1" smtClean="0"/>
              <a:t>Başaracağımıza inancımız tamdır.</a:t>
            </a:r>
          </a:p>
          <a:p>
            <a:pPr eaLnBrk="1" hangingPunct="1">
              <a:lnSpc>
                <a:spcPct val="90000"/>
              </a:lnSpc>
            </a:pPr>
            <a:endParaRPr lang="tr-TR" altLang="tr-TR" b="1" i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890" name="Rectangle 2"/>
          <p:cNvSpPr>
            <a:spLocks noChangeArrowheads="1"/>
          </p:cNvSpPr>
          <p:nvPr/>
        </p:nvSpPr>
        <p:spPr bwMode="auto">
          <a:xfrm>
            <a:off x="611188" y="404813"/>
            <a:ext cx="7921625" cy="6192837"/>
          </a:xfrm>
          <a:prstGeom prst="rect">
            <a:avLst/>
          </a:prstGeom>
          <a:ln w="76200" cmpd="tri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tr-TR" altLang="tr-TR" sz="900"/>
          </a:p>
          <a:p>
            <a:pPr marL="179388" lvl="1"/>
            <a:endParaRPr lang="tr-TR" altLang="tr-TR" sz="4000"/>
          </a:p>
        </p:txBody>
      </p:sp>
      <p:pic>
        <p:nvPicPr>
          <p:cNvPr id="37891" name="Picture 3" descr="PE07663_[1]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55875" y="962025"/>
            <a:ext cx="4275138" cy="5203825"/>
          </a:xfrm>
          <a:noFill/>
        </p:spPr>
      </p:pic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754063" y="593725"/>
            <a:ext cx="7921625" cy="675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BENİ SABIRLA      DİNLEDİĞİNİZ </a:t>
            </a:r>
          </a:p>
          <a:p>
            <a:pPr>
              <a:spcBef>
                <a:spcPct val="50000"/>
              </a:spcBef>
              <a:defRPr/>
            </a:pPr>
            <a:endParaRPr lang="tr-TR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tr-TR" sz="32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tr-TR" sz="3200" b="1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tr-TR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tr-TR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tr-TR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endParaRPr lang="tr-TR" sz="14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tr-TR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İÇİN         TEŞEKKÜR       EDERİM.</a:t>
            </a:r>
          </a:p>
          <a:p>
            <a:pPr>
              <a:spcBef>
                <a:spcPct val="50000"/>
              </a:spcBef>
              <a:defRPr/>
            </a:pPr>
            <a:endParaRPr lang="tr-TR" sz="3200" b="1" dirty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b20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611813" y="2782888"/>
            <a:ext cx="2776537" cy="3886200"/>
          </a:xfrm>
          <a:noFill/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mtClean="0"/>
              <a:t>Sabit ve Kalıcı İşaretler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362950" cy="38862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altLang="tr-TR" sz="2400" smtClean="0"/>
              <a:t>Engellere çarpma veya düşme riski olan yerler, 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 sz="2400" smtClean="0"/>
              <a:t>İşaret levhası ve güvenlik rengi ile 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 sz="2400" smtClean="0"/>
              <a:t>Kalıcı şekilde 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altLang="tr-TR" sz="2400" smtClean="0"/>
              <a:t>belirlenmelidir.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endParaRPr lang="tr-TR" altLang="tr-TR" sz="2400" smtClean="0"/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altLang="tr-TR" sz="2400" smtClean="0"/>
              <a:t>Trafik yolları 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 sz="2400" smtClean="0"/>
              <a:t>Güvenlik rengi ile </a:t>
            </a:r>
          </a:p>
          <a:p>
            <a:pPr algn="just" eaLnBrk="1" hangingPunct="1">
              <a:lnSpc>
                <a:spcPct val="120000"/>
              </a:lnSpc>
            </a:pPr>
            <a:r>
              <a:rPr lang="tr-TR" altLang="tr-TR" sz="2400" smtClean="0"/>
              <a:t>kalıcı olarak 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altLang="tr-TR" sz="2400" smtClean="0"/>
              <a:t>işaretlenmelidir. </a:t>
            </a:r>
          </a:p>
          <a:p>
            <a:pPr algn="just"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tr-TR" altLang="tr-TR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356" name="Group 44"/>
          <p:cNvGraphicFramePr>
            <a:graphicFrameLocks noGrp="1"/>
          </p:cNvGraphicFramePr>
          <p:nvPr>
            <p:ph/>
          </p:nvPr>
        </p:nvGraphicFramePr>
        <p:xfrm>
          <a:off x="590550" y="342900"/>
          <a:ext cx="8229600" cy="6040884"/>
        </p:xfrm>
        <a:graphic>
          <a:graphicData uri="http://schemas.openxmlformats.org/drawingml/2006/table">
            <a:tbl>
              <a:tblPr/>
              <a:tblGrid>
                <a:gridCol w="1954213"/>
                <a:gridCol w="2376487"/>
                <a:gridCol w="3898900"/>
              </a:tblGrid>
              <a:tr h="396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Renk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Anlamı ve Amacı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Tehlikeli Hareket ve Davranış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Kırmızı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Yasak İşareti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Tehlikeli hareket veya davranış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Tehlike Alarmı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Dur, kapat, düzeneği acil durdur, tahliye et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Yangınla Mücadele Elemanı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Ekipmanların yerinin gösterilmesi ve ne olduğu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D5D0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Sarı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Uyarı İşareti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Dikkatli ol, önlem al, kontrol et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48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Mavi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Zorunluluk İşareti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Özel bir davranış ya da eylem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Kişisel koruyucu donanım kullan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0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AAA2A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Yeşil 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Acil kaçış, ilk yardım işareti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Kapılar, çıkış yerleri ve yolları,  ekipman, tesisler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Tehlike yok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Normale dön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176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arenBoth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Mavi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arenBoth"/>
                        <a:tabLst/>
                      </a:pP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MS PGothic" pitchFamily="34" charset="-128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AutoNum type="arabicParenBoth"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Fluoresan turuncu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	Sadece dairevi bir şekil içinde kullanıldığında emniyet rengi olarak kabul edilir.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	Emniyet işaretleri dışında sarı yerine kullanılabilir.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S PGothic" pitchFamily="34" charset="-128"/>
                        </a:rPr>
                        <a:t>	Özellikle zayıf doğal görüş şartlarında bu renk çok dikkat çekicidir.                                  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smtClean="0">
                <a:solidFill>
                  <a:srgbClr val="FF0000"/>
                </a:solidFill>
              </a:rPr>
              <a:t>KULLANIM KOŞULLARI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0055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tr-TR" altLang="tr-TR" sz="2400" smtClean="0"/>
              <a:t>İşaret levhaları;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sz="2400" smtClean="0"/>
              <a:t>özel bir tehlike olan yerlerin ve tehlikeli cisimlerin hemen yakınına, 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sz="2400" smtClean="0"/>
              <a:t>genel tehlike olan yerlerin girişine, 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sz="2400" smtClean="0"/>
              <a:t>engeller dikkate alınarak, 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sz="2400" smtClean="0"/>
              <a:t>görüş seviyesine uygun yükseklik ve konumda, 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sz="2400" smtClean="0"/>
              <a:t>iyi aydınlatılmış, 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sz="2400" smtClean="0"/>
              <a:t>erişimi kolay </a:t>
            </a:r>
          </a:p>
          <a:p>
            <a:pPr eaLnBrk="1" hangingPunct="1">
              <a:lnSpc>
                <a:spcPct val="110000"/>
              </a:lnSpc>
            </a:pPr>
            <a:r>
              <a:rPr lang="tr-TR" altLang="tr-TR" sz="2400" smtClean="0"/>
              <a:t>ve görünür bir şekilde yerleştirilmelidir.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5627688" cy="3886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tr-TR" altLang="tr-TR" sz="2400" smtClean="0"/>
              <a:t>Doğal ışığın zayıf olduğu yerlerde fluoresan renkler, reflektör malzeme veya yapay aydınlatma kullanılmalıdır.</a:t>
            </a:r>
          </a:p>
          <a:p>
            <a:pPr eaLnBrk="1" hangingPunct="1">
              <a:lnSpc>
                <a:spcPct val="150000"/>
              </a:lnSpc>
            </a:pPr>
            <a:r>
              <a:rPr lang="tr-TR" altLang="tr-TR" sz="2400" smtClean="0"/>
              <a:t>İşaret levhasının gösterdiği durum ortadan kalktığında, işaret levhası da kaldırılır.</a:t>
            </a:r>
          </a:p>
          <a:p>
            <a:pPr eaLnBrk="1" hangingPunct="1">
              <a:lnSpc>
                <a:spcPct val="150000"/>
              </a:lnSpc>
            </a:pPr>
            <a:endParaRPr lang="tr-TR" altLang="tr-TR" sz="2400" smtClean="0"/>
          </a:p>
        </p:txBody>
      </p:sp>
      <p:pic>
        <p:nvPicPr>
          <p:cNvPr id="9219" name="Picture 4" descr="b30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227763" y="2276475"/>
            <a:ext cx="2308225" cy="32305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smtClean="0"/>
              <a:t>Kullanılacak işaret levhaları</a:t>
            </a:r>
            <a:r>
              <a:rPr lang="tr-TR" altLang="tr-TR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tr-TR" altLang="tr-TR" sz="2400" smtClean="0"/>
              <a:t>Yasaklayıcı işaretler</a:t>
            </a:r>
          </a:p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endParaRPr lang="tr-TR" altLang="tr-TR" sz="2400" smtClean="0"/>
          </a:p>
          <a:p>
            <a:pPr algn="just" eaLnBrk="1" hangingPunct="1">
              <a:lnSpc>
                <a:spcPct val="140000"/>
              </a:lnSpc>
            </a:pPr>
            <a:r>
              <a:rPr lang="tr-TR" altLang="tr-TR" sz="2400" smtClean="0"/>
              <a:t>Daire biçiminde,</a:t>
            </a:r>
          </a:p>
          <a:p>
            <a:pPr algn="just" eaLnBrk="1" hangingPunct="1">
              <a:lnSpc>
                <a:spcPct val="140000"/>
              </a:lnSpc>
            </a:pPr>
            <a:r>
              <a:rPr lang="tr-TR" altLang="tr-TR" sz="2400" smtClean="0"/>
              <a:t>Beyaz zemin üzerine siyah piktogram, kırmızı çerçeve ve diyagonal çizgi şeklinde olmalıdır.</a:t>
            </a:r>
          </a:p>
          <a:p>
            <a:pPr algn="just" eaLnBrk="1" hangingPunct="1">
              <a:lnSpc>
                <a:spcPct val="140000"/>
              </a:lnSpc>
              <a:buFont typeface="Wingdings" pitchFamily="2" charset="2"/>
              <a:buNone/>
            </a:pPr>
            <a:r>
              <a:rPr lang="tr-TR" altLang="tr-TR" sz="2400" smtClean="0"/>
              <a:t>	(kırmızı kısımlar işaret alanının en az % 35’ini kapsar)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0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tr-TR" altLang="tr-TR" sz="3600" smtClean="0">
                <a:solidFill>
                  <a:srgbClr val="FF0000"/>
                </a:solidFill>
              </a:rPr>
              <a:t>Yasaklayıcı İşaretler</a:t>
            </a:r>
          </a:p>
        </p:txBody>
      </p:sp>
      <p:pic>
        <p:nvPicPr>
          <p:cNvPr id="11267" name="Picture 45" descr="Nsmok.gif (1133 bytes)"/>
          <p:cNvPicPr>
            <a:picLocks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06563" y="2098675"/>
            <a:ext cx="1327150" cy="1406525"/>
          </a:xfrm>
          <a:noFill/>
        </p:spPr>
      </p:pic>
      <p:pic>
        <p:nvPicPr>
          <p:cNvPr id="11268" name="Picture 46" descr="nakflam.gif (1288 bytes)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18188" y="2046288"/>
            <a:ext cx="1463675" cy="1497012"/>
          </a:xfrm>
          <a:noFill/>
        </p:spPr>
      </p:pic>
      <p:pic>
        <p:nvPicPr>
          <p:cNvPr id="11269" name="Picture 47" descr="ped.gif (1188 bytes)"/>
          <p:cNvPicPr>
            <a:picLocks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547813" y="4117975"/>
            <a:ext cx="1600200" cy="1406525"/>
          </a:xfrm>
          <a:noFill/>
        </p:spPr>
      </p:pic>
      <p:pic>
        <p:nvPicPr>
          <p:cNvPr id="11270" name="Picture 48" descr="nexting.gif (1305 bytes)"/>
          <p:cNvPicPr>
            <a:picLocks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653088" y="4137025"/>
            <a:ext cx="1747837" cy="1373188"/>
          </a:xfrm>
          <a:noFill/>
        </p:spPr>
      </p:pic>
      <p:sp>
        <p:nvSpPr>
          <p:cNvPr id="11271" name="Text Box 52"/>
          <p:cNvSpPr txBox="1">
            <a:spLocks noChangeArrowheads="1"/>
          </p:cNvSpPr>
          <p:nvPr/>
        </p:nvSpPr>
        <p:spPr bwMode="auto">
          <a:xfrm>
            <a:off x="1258888" y="3357563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/>
              <a:t>Sigara içilmez</a:t>
            </a:r>
          </a:p>
        </p:txBody>
      </p:sp>
      <p:sp>
        <p:nvSpPr>
          <p:cNvPr id="11272" name="Text Box 54"/>
          <p:cNvSpPr txBox="1">
            <a:spLocks noChangeArrowheads="1"/>
          </p:cNvSpPr>
          <p:nvPr/>
        </p:nvSpPr>
        <p:spPr bwMode="auto">
          <a:xfrm>
            <a:off x="1187450" y="5373688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/>
              <a:t>Yaya giremez</a:t>
            </a:r>
          </a:p>
        </p:txBody>
      </p:sp>
      <p:sp>
        <p:nvSpPr>
          <p:cNvPr id="11273" name="Text Box 55"/>
          <p:cNvSpPr txBox="1">
            <a:spLocks noChangeArrowheads="1"/>
          </p:cNvSpPr>
          <p:nvPr/>
        </p:nvSpPr>
        <p:spPr bwMode="auto">
          <a:xfrm>
            <a:off x="5508625" y="5445125"/>
            <a:ext cx="24479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/>
              <a:t>Suyla söndürmek yasaktır</a:t>
            </a:r>
          </a:p>
        </p:txBody>
      </p:sp>
      <p:sp>
        <p:nvSpPr>
          <p:cNvPr id="11274" name="Text Box 56"/>
          <p:cNvSpPr txBox="1">
            <a:spLocks noChangeArrowheads="1"/>
          </p:cNvSpPr>
          <p:nvPr/>
        </p:nvSpPr>
        <p:spPr bwMode="auto">
          <a:xfrm>
            <a:off x="4716463" y="3357563"/>
            <a:ext cx="3816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400"/>
              <a:t>Sigara içmek ve açık alev kullanmak yasaktır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550</TotalTime>
  <Words>775</Words>
  <Application>Microsoft Office PowerPoint</Application>
  <PresentationFormat>Ekran Gösterisi (4:3)</PresentationFormat>
  <Paragraphs>247</Paragraphs>
  <Slides>35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35</vt:i4>
      </vt:variant>
    </vt:vector>
  </HeadingPairs>
  <TitlesOfParts>
    <vt:vector size="43" baseType="lpstr">
      <vt:lpstr>Arial</vt:lpstr>
      <vt:lpstr>MS PGothic</vt:lpstr>
      <vt:lpstr>Wingdings</vt:lpstr>
      <vt:lpstr>Calibri</vt:lpstr>
      <vt:lpstr>Arial Black</vt:lpstr>
      <vt:lpstr>Times New Roman</vt:lpstr>
      <vt:lpstr>Verdana</vt:lpstr>
      <vt:lpstr>Pixel</vt:lpstr>
      <vt:lpstr>Slayt 1</vt:lpstr>
      <vt:lpstr>İşaret çeşitleri </vt:lpstr>
      <vt:lpstr>Sabit ve Kalıcı İşaretler</vt:lpstr>
      <vt:lpstr>Sabit ve Kalıcı İşaretler</vt:lpstr>
      <vt:lpstr>Slayt 5</vt:lpstr>
      <vt:lpstr>KULLANIM KOŞULLARI</vt:lpstr>
      <vt:lpstr>Slayt 7</vt:lpstr>
      <vt:lpstr>Kullanılacak işaret levhaları </vt:lpstr>
      <vt:lpstr>Yasaklayıcı İşaretler</vt:lpstr>
      <vt:lpstr>Yasaklayıcı İşaretler</vt:lpstr>
      <vt:lpstr>UYARI İŞARETLERİ</vt:lpstr>
      <vt:lpstr>Uyarı İşaretleri</vt:lpstr>
      <vt:lpstr>Uyarı İşaretleri</vt:lpstr>
      <vt:lpstr>Uyarı İşaretleri</vt:lpstr>
      <vt:lpstr>Uyarı İşaretleri</vt:lpstr>
      <vt:lpstr>Uyarı İşaretleri</vt:lpstr>
      <vt:lpstr>EMREDİCİ İŞARETLER</vt:lpstr>
      <vt:lpstr>Emredici İşaretler</vt:lpstr>
      <vt:lpstr>Emredici İşaretler</vt:lpstr>
      <vt:lpstr>Emredici İşaretler</vt:lpstr>
      <vt:lpstr>Acil Çıkış ve İlkyardım İşaretleri </vt:lpstr>
      <vt:lpstr>Acil Çıkış ve İlkyardım İşaretleri </vt:lpstr>
      <vt:lpstr>Acil Çıkış ve İlkyardım İşaretleri </vt:lpstr>
      <vt:lpstr>YANGINLA MÜCADELE İŞARETLERİ</vt:lpstr>
      <vt:lpstr>Yangınla Mücadele İşaretleri</vt:lpstr>
      <vt:lpstr>Yangınla Mücadele İşaretleri</vt:lpstr>
      <vt:lpstr>ENGELLER VE TEHLİKELİ YERLERDE KULLANILAN İŞARETLER</vt:lpstr>
      <vt:lpstr>Slayt 28</vt:lpstr>
      <vt:lpstr>Slayt 29</vt:lpstr>
      <vt:lpstr>Dikey  hareketler </vt:lpstr>
      <vt:lpstr>Slayt 31</vt:lpstr>
      <vt:lpstr>Slayt 32</vt:lpstr>
      <vt:lpstr>Slayt 33</vt:lpstr>
      <vt:lpstr>HEDEFİMİZ </vt:lpstr>
      <vt:lpstr>Slayt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çetin</cp:lastModifiedBy>
  <cp:revision>29</cp:revision>
  <dcterms:created xsi:type="dcterms:W3CDTF">2005-05-17T08:18:15Z</dcterms:created>
  <dcterms:modified xsi:type="dcterms:W3CDTF">2017-12-18T19:17:49Z</dcterms:modified>
</cp:coreProperties>
</file>